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1" r:id="rId6"/>
    <p:sldId id="262" r:id="rId7"/>
    <p:sldId id="265" r:id="rId8"/>
    <p:sldId id="275" r:id="rId9"/>
    <p:sldId id="266" r:id="rId10"/>
    <p:sldId id="267" r:id="rId11"/>
    <p:sldId id="268" r:id="rId12"/>
    <p:sldId id="294" r:id="rId13"/>
    <p:sldId id="269" r:id="rId14"/>
    <p:sldId id="289" r:id="rId15"/>
    <p:sldId id="302" r:id="rId16"/>
    <p:sldId id="271" r:id="rId17"/>
    <p:sldId id="305" r:id="rId18"/>
    <p:sldId id="306" r:id="rId19"/>
    <p:sldId id="307" r:id="rId20"/>
    <p:sldId id="292" r:id="rId21"/>
    <p:sldId id="304" r:id="rId22"/>
    <p:sldId id="290" r:id="rId23"/>
    <p:sldId id="272" r:id="rId24"/>
    <p:sldId id="276" r:id="rId25"/>
    <p:sldId id="273" r:id="rId26"/>
    <p:sldId id="296" r:id="rId27"/>
    <p:sldId id="277" r:id="rId28"/>
    <p:sldId id="278" r:id="rId29"/>
    <p:sldId id="303" r:id="rId30"/>
    <p:sldId id="279" r:id="rId31"/>
    <p:sldId id="280" r:id="rId32"/>
    <p:sldId id="282" r:id="rId33"/>
    <p:sldId id="281" r:id="rId34"/>
    <p:sldId id="274" r:id="rId35"/>
    <p:sldId id="288" r:id="rId36"/>
    <p:sldId id="286" r:id="rId37"/>
    <p:sldId id="285" r:id="rId38"/>
    <p:sldId id="283" r:id="rId39"/>
    <p:sldId id="287" r:id="rId40"/>
    <p:sldId id="298" r:id="rId41"/>
    <p:sldId id="300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6F8"/>
    <a:srgbClr val="EAEFF7"/>
    <a:srgbClr val="D2DEEF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20" autoAdjust="0"/>
    <p:restoredTop sz="90000" autoAdjust="0"/>
  </p:normalViewPr>
  <p:slideViewPr>
    <p:cSldViewPr snapToGrid="0">
      <p:cViewPr varScale="1">
        <p:scale>
          <a:sx n="108" d="100"/>
          <a:sy n="108" d="100"/>
        </p:scale>
        <p:origin x="594" y="10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0E324-C300-4262-8A72-95A0828EE944}" type="datetimeFigureOut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5A4487-9639-405A-8833-2DF29A16D6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955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CN" dirty="0" smtClean="0"/>
              <a:t>ADMM</a:t>
            </a:r>
          </a:p>
          <a:p>
            <a:pPr lvl="1"/>
            <a:r>
              <a:rPr lang="en-US" altLang="zh-CN" dirty="0" smtClean="0"/>
              <a:t>SGD</a:t>
            </a:r>
          </a:p>
          <a:p>
            <a:pPr lvl="1"/>
            <a:r>
              <a:rPr lang="en-US" altLang="zh-CN" dirty="0" smtClean="0"/>
              <a:t>SCD</a:t>
            </a:r>
          </a:p>
          <a:p>
            <a:pPr lvl="1"/>
            <a:r>
              <a:rPr lang="en-US" altLang="zh-CN" dirty="0" smtClean="0"/>
              <a:t>SVRG</a:t>
            </a:r>
          </a:p>
          <a:p>
            <a:pPr lvl="1"/>
            <a:r>
              <a:rPr lang="en-US" altLang="zh-CN" dirty="0" smtClean="0"/>
              <a:t>SDCA 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A4487-9639-405A-8833-2DF29A16D67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2902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tau</a:t>
            </a:r>
            <a:r>
              <a:rPr lang="en-US" altLang="zh-CN" baseline="0" dirty="0" smtClean="0"/>
              <a:t> delay		</a:t>
            </a:r>
          </a:p>
          <a:p>
            <a:r>
              <a:rPr lang="en-US" altLang="zh-CN" dirty="0" smtClean="0"/>
              <a:t>T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总迭代次数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M </a:t>
            </a:r>
            <a:r>
              <a:rPr lang="zh-CN" altLang="en-US" baseline="0" dirty="0" smtClean="0"/>
              <a:t>梯度的界</a:t>
            </a:r>
            <a:endParaRPr lang="en-US" altLang="zh-CN" dirty="0" smtClean="0"/>
          </a:p>
          <a:p>
            <a:r>
              <a:rPr lang="en-US" altLang="zh-CN" baseline="0" dirty="0" smtClean="0"/>
              <a:t>c </a:t>
            </a:r>
            <a:r>
              <a:rPr lang="zh-CN" altLang="en-US" baseline="0" dirty="0" smtClean="0"/>
              <a:t>强凸系数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(nonconvex)K</a:t>
            </a:r>
            <a:r>
              <a:rPr lang="zh-CN" altLang="en-US" baseline="0" dirty="0" smtClean="0"/>
              <a:t>总迭代次数</a:t>
            </a:r>
            <a:endParaRPr lang="en-US" altLang="zh-CN" baseline="0" dirty="0" smtClean="0"/>
          </a:p>
          <a:p>
            <a:r>
              <a:rPr lang="en-US" altLang="zh-CN" baseline="0" dirty="0" smtClean="0"/>
              <a:t>M</a:t>
            </a:r>
            <a:r>
              <a:rPr lang="zh-CN" altLang="en-US" baseline="0" dirty="0" smtClean="0"/>
              <a:t>每次迭代样本数</a:t>
            </a:r>
            <a:endParaRPr lang="en-US" altLang="zh-CN" baseline="0" dirty="0" smtClean="0"/>
          </a:p>
          <a:p>
            <a:r>
              <a:rPr lang="en-US" altLang="zh-CN" baseline="0" dirty="0" smtClean="0"/>
              <a:t>n</a:t>
            </a:r>
            <a:r>
              <a:rPr lang="zh-CN" altLang="en-US" baseline="0" dirty="0" smtClean="0"/>
              <a:t>参数维度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A4487-9639-405A-8833-2DF29A16D67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784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A4487-9639-405A-8833-2DF29A16D67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90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A4487-9639-405A-8833-2DF29A16D67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800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 </a:t>
            </a:r>
            <a:r>
              <a:rPr lang="zh-CN" altLang="en-US" dirty="0" smtClean="0"/>
              <a:t>总迭代次数</a:t>
            </a:r>
            <a:endParaRPr lang="en-US" altLang="zh-CN" dirty="0" smtClean="0"/>
          </a:p>
          <a:p>
            <a:r>
              <a:rPr lang="en-US" altLang="zh-CN" dirty="0" smtClean="0"/>
              <a:t>n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数</a:t>
            </a:r>
            <a:r>
              <a:rPr lang="en-US" altLang="zh-CN" baseline="0" dirty="0" smtClean="0"/>
              <a:t>	m</a:t>
            </a:r>
            <a:r>
              <a:rPr lang="zh-CN" altLang="en-US" baseline="0" dirty="0" smtClean="0"/>
              <a:t>每次选出的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数  </a:t>
            </a:r>
            <a:r>
              <a:rPr lang="en-US" altLang="zh-CN" baseline="0" dirty="0" smtClean="0"/>
              <a:t>lambda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A4487-9639-405A-8833-2DF29A16D67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8179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 </a:t>
            </a:r>
            <a:r>
              <a:rPr lang="zh-CN" altLang="en-US" dirty="0" smtClean="0"/>
              <a:t>总迭代次数</a:t>
            </a:r>
            <a:endParaRPr lang="en-US" altLang="zh-CN" dirty="0" smtClean="0"/>
          </a:p>
          <a:p>
            <a:r>
              <a:rPr lang="en-US" altLang="zh-CN" dirty="0" smtClean="0"/>
              <a:t>n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数</a:t>
            </a:r>
            <a:r>
              <a:rPr lang="en-US" altLang="zh-CN" baseline="0" dirty="0" smtClean="0"/>
              <a:t>	m</a:t>
            </a:r>
            <a:r>
              <a:rPr lang="zh-CN" altLang="en-US" baseline="0" dirty="0" smtClean="0"/>
              <a:t>每次选出的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数  </a:t>
            </a:r>
            <a:r>
              <a:rPr lang="en-US" altLang="zh-CN" baseline="0" dirty="0" smtClean="0"/>
              <a:t>lambda </a:t>
            </a:r>
          </a:p>
          <a:p>
            <a:r>
              <a:rPr lang="en-US" altLang="zh-CN" baseline="0" dirty="0" smtClean="0"/>
              <a:t>tau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A4487-9639-405A-8833-2DF29A16D67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24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A4487-9639-405A-8833-2DF29A16D67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8301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K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邻居数</a:t>
            </a:r>
            <a:endParaRPr lang="en-US" altLang="zh-CN" baseline="0" dirty="0" smtClean="0"/>
          </a:p>
          <a:p>
            <a:r>
              <a:rPr lang="en-US" altLang="zh-CN" baseline="0" dirty="0" smtClean="0"/>
              <a:t>r </a:t>
            </a:r>
            <a:r>
              <a:rPr lang="zh-CN" altLang="en-US" baseline="0" dirty="0" smtClean="0"/>
              <a:t>信息传递时间</a:t>
            </a:r>
            <a:endParaRPr lang="en-US" altLang="zh-CN" baseline="0" dirty="0" smtClean="0"/>
          </a:p>
          <a:p>
            <a:r>
              <a:rPr lang="en-US" altLang="zh-CN" baseline="0" dirty="0" smtClean="0"/>
              <a:t>n </a:t>
            </a:r>
            <a:r>
              <a:rPr lang="zh-CN" altLang="en-US" baseline="0" dirty="0" smtClean="0"/>
              <a:t>处理器数量</a:t>
            </a:r>
            <a:endParaRPr lang="en-US" altLang="zh-CN" baseline="0" dirty="0" smtClean="0"/>
          </a:p>
          <a:p>
            <a:r>
              <a:rPr lang="en-US" altLang="zh-CN" baseline="0" dirty="0" smtClean="0"/>
              <a:t>h  </a:t>
            </a:r>
            <a:r>
              <a:rPr lang="zh-CN" altLang="en-US" baseline="0" dirty="0" smtClean="0"/>
              <a:t>每</a:t>
            </a:r>
            <a:r>
              <a:rPr lang="en-US" altLang="zh-CN" baseline="0" dirty="0" smtClean="0"/>
              <a:t>h</a:t>
            </a:r>
            <a:r>
              <a:rPr lang="zh-CN" altLang="en-US" baseline="0" dirty="0" smtClean="0"/>
              <a:t>次自己迭代交流一次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A4487-9639-405A-8833-2DF29A16D67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2755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A4487-9639-405A-8833-2DF29A16D67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9766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 intuition is that if features from different blocks are almost </a:t>
            </a:r>
            <a:r>
              <a:rPr lang="zh-CN" altLang="en-US" dirty="0" smtClean="0"/>
              <a:t>正交</a:t>
            </a:r>
            <a:r>
              <a:rPr lang="en-US" altLang="zh-CN" dirty="0" smtClean="0"/>
              <a:t> then the matrices M in M will be close to identity and will therefore have small ρ(M).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A4487-9639-405A-8833-2DF29A16D67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866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d</a:t>
            </a:r>
            <a:r>
              <a:rPr lang="en-US" altLang="zh-CN" baseline="0" dirty="0" smtClean="0"/>
              <a:t> feature number</a:t>
            </a:r>
          </a:p>
          <a:p>
            <a:r>
              <a:rPr lang="en-US" altLang="zh-CN" dirty="0" smtClean="0"/>
              <a:t> P coordinates are updated in every iteration.</a:t>
            </a:r>
          </a:p>
          <a:p>
            <a:r>
              <a:rPr lang="en-US" altLang="zh-CN" dirty="0" smtClean="0"/>
              <a:t>Rho </a:t>
            </a:r>
            <a:r>
              <a:rPr lang="zh-CN" altLang="en-US" dirty="0" smtClean="0"/>
              <a:t>谱半径（特征值绝对值的最大值）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A4487-9639-405A-8833-2DF29A16D67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232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并行化的视角</a:t>
            </a:r>
            <a:endParaRPr lang="en-US" altLang="zh-CN" dirty="0" smtClean="0"/>
          </a:p>
          <a:p>
            <a:r>
              <a:rPr lang="en-US" altLang="zh-CN" dirty="0" smtClean="0"/>
              <a:t>2 </a:t>
            </a:r>
            <a:r>
              <a:rPr lang="zh-CN" altLang="en-US" dirty="0" smtClean="0"/>
              <a:t>异步算法的实现</a:t>
            </a:r>
            <a:endParaRPr lang="en-US" altLang="zh-CN" dirty="0" smtClean="0"/>
          </a:p>
          <a:p>
            <a:r>
              <a:rPr lang="en-US" altLang="zh-CN" dirty="0" smtClean="0"/>
              <a:t>3 </a:t>
            </a:r>
            <a:r>
              <a:rPr lang="zh-CN" altLang="en-US" dirty="0" smtClean="0"/>
              <a:t>并行算法遇到的问题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A4487-9639-405A-8833-2DF29A16D67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9679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A4487-9639-405A-8833-2DF29A16D67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938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Data partition</a:t>
            </a:r>
          </a:p>
          <a:p>
            <a:r>
              <a:rPr lang="en-US" altLang="zh-CN" dirty="0" smtClean="0"/>
              <a:t>T&lt;&lt;m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A4487-9639-405A-8833-2DF29A16D67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051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Online</a:t>
            </a:r>
          </a:p>
          <a:p>
            <a:r>
              <a:rPr lang="en-US" altLang="zh-CN" dirty="0" smtClean="0"/>
              <a:t>Data partition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A4487-9639-405A-8833-2DF29A16D67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854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单机</a:t>
            </a:r>
            <a:r>
              <a:rPr lang="en-US" altLang="zh-CN" dirty="0" smtClean="0"/>
              <a:t>share</a:t>
            </a:r>
            <a:r>
              <a:rPr lang="en-US" altLang="zh-CN" baseline="0" dirty="0" smtClean="0"/>
              <a:t> memory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A4487-9639-405A-8833-2DF29A16D67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9838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Data parallelism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A4487-9639-405A-8833-2DF29A16D67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47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A4487-9639-405A-8833-2DF29A16D67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893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n data number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A4487-9639-405A-8833-2DF29A16D67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202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2E7E-A1EF-41B2-A7AE-1FEE6FAE3B3A}" type="datetimeFigureOut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AE4B9-C3BF-4F27-BE11-D24D12068D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599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2E7E-A1EF-41B2-A7AE-1FEE6FAE3B3A}" type="datetimeFigureOut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AE4B9-C3BF-4F27-BE11-D24D12068D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848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2E7E-A1EF-41B2-A7AE-1FEE6FAE3B3A}" type="datetimeFigureOut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AE4B9-C3BF-4F27-BE11-D24D12068D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797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2E7E-A1EF-41B2-A7AE-1FEE6FAE3B3A}" type="datetimeFigureOut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AE4B9-C3BF-4F27-BE11-D24D12068D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553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2E7E-A1EF-41B2-A7AE-1FEE6FAE3B3A}" type="datetimeFigureOut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AE4B9-C3BF-4F27-BE11-D24D12068D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341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2E7E-A1EF-41B2-A7AE-1FEE6FAE3B3A}" type="datetimeFigureOut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AE4B9-C3BF-4F27-BE11-D24D12068D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83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2E7E-A1EF-41B2-A7AE-1FEE6FAE3B3A}" type="datetimeFigureOut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AE4B9-C3BF-4F27-BE11-D24D12068D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640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2E7E-A1EF-41B2-A7AE-1FEE6FAE3B3A}" type="datetimeFigureOut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AE4B9-C3BF-4F27-BE11-D24D12068D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237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2E7E-A1EF-41B2-A7AE-1FEE6FAE3B3A}" type="datetimeFigureOut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AE4B9-C3BF-4F27-BE11-D24D12068D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678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2E7E-A1EF-41B2-A7AE-1FEE6FAE3B3A}" type="datetimeFigureOut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AE4B9-C3BF-4F27-BE11-D24D12068D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448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2E7E-A1EF-41B2-A7AE-1FEE6FAE3B3A}" type="datetimeFigureOut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AE4B9-C3BF-4F27-BE11-D24D12068D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64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42E7E-A1EF-41B2-A7AE-1FEE6FAE3B3A}" type="datetimeFigureOut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AE4B9-C3BF-4F27-BE11-D24D12068D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765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2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391.png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02.pn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0.png"/><Relationship Id="rId4" Type="http://schemas.openxmlformats.org/officeDocument/2006/relationships/image" Target="../media/image40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3" Type="http://schemas.openxmlformats.org/officeDocument/2006/relationships/image" Target="../media/image510.png"/><Relationship Id="rId7" Type="http://schemas.openxmlformats.org/officeDocument/2006/relationships/image" Target="../media/image551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1.png"/><Relationship Id="rId5" Type="http://schemas.openxmlformats.org/officeDocument/2006/relationships/image" Target="../media/image530.png"/><Relationship Id="rId10" Type="http://schemas.openxmlformats.org/officeDocument/2006/relationships/image" Target="../media/image60.png"/><Relationship Id="rId4" Type="http://schemas.openxmlformats.org/officeDocument/2006/relationships/image" Target="../media/image520.png"/><Relationship Id="rId9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image" Target="../media/image4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500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0.png"/><Relationship Id="rId3" Type="http://schemas.openxmlformats.org/officeDocument/2006/relationships/image" Target="../media/image440.png"/><Relationship Id="rId7" Type="http://schemas.openxmlformats.org/officeDocument/2006/relationships/image" Target="../media/image5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68.png"/><Relationship Id="rId4" Type="http://schemas.openxmlformats.org/officeDocument/2006/relationships/image" Target="../media/image450.png"/><Relationship Id="rId9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3" Type="http://schemas.openxmlformats.org/officeDocument/2006/relationships/image" Target="../media/image69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55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0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image" Target="../media/image78.png"/><Relationship Id="rId7" Type="http://schemas.openxmlformats.org/officeDocument/2006/relationships/image" Target="../media/image7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48145" y="512763"/>
            <a:ext cx="11069782" cy="2387600"/>
          </a:xfrm>
        </p:spPr>
        <p:txBody>
          <a:bodyPr/>
          <a:lstStyle/>
          <a:p>
            <a:r>
              <a:rPr lang="en-US" altLang="zh-CN" dirty="0" smtClean="0"/>
              <a:t>Distributed Machine Learning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Yue Wang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31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809" y="1949828"/>
            <a:ext cx="8952381" cy="2428571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7200" y="-67205"/>
            <a:ext cx="10515600" cy="1325563"/>
          </a:xfrm>
        </p:spPr>
        <p:txBody>
          <a:bodyPr/>
          <a:lstStyle/>
          <a:p>
            <a:pPr algn="ctr"/>
            <a:r>
              <a:rPr lang="en-US" altLang="zh-CN" b="1" dirty="0"/>
              <a:t>Cyclic asynchronous SGD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475" y="4372286"/>
            <a:ext cx="4819048" cy="2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4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9302"/>
            <a:ext cx="10515600" cy="1325563"/>
          </a:xfrm>
        </p:spPr>
        <p:txBody>
          <a:bodyPr/>
          <a:lstStyle/>
          <a:p>
            <a:pPr algn="ctr"/>
            <a:r>
              <a:rPr lang="en-US" altLang="zh-CN" b="1" dirty="0"/>
              <a:t>Lock-free asynchronous SGD(</a:t>
            </a:r>
            <a:r>
              <a:rPr lang="en-US" altLang="zh-CN" b="1" dirty="0" err="1"/>
              <a:t>hogwild</a:t>
            </a:r>
            <a:r>
              <a:rPr lang="en-US" altLang="zh-CN" b="1" dirty="0" smtClean="0"/>
              <a:t>!)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632" y="1070291"/>
            <a:ext cx="9495238" cy="11523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584" y="2194613"/>
            <a:ext cx="9933333" cy="20380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958" y="4390003"/>
            <a:ext cx="5176584" cy="16296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686" y="2194613"/>
            <a:ext cx="10568665" cy="381884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7108" y="4050840"/>
            <a:ext cx="9523809" cy="2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389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85714" cy="271428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r="9775"/>
          <a:stretch/>
        </p:blipFill>
        <p:spPr>
          <a:xfrm>
            <a:off x="4987900" y="774024"/>
            <a:ext cx="6882904" cy="10285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3" y="2576619"/>
            <a:ext cx="12085714" cy="170476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228" y="4281381"/>
            <a:ext cx="7447619" cy="106666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942" y="4376619"/>
            <a:ext cx="2714286" cy="4380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942" y="5414714"/>
            <a:ext cx="10600000" cy="1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1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7229" y="157300"/>
            <a:ext cx="10515600" cy="1325563"/>
          </a:xfrm>
        </p:spPr>
        <p:txBody>
          <a:bodyPr/>
          <a:lstStyle/>
          <a:p>
            <a:pPr algn="ctr"/>
            <a:r>
              <a:rPr lang="en-US" altLang="zh-CN" b="1" dirty="0"/>
              <a:t>Downpour </a:t>
            </a:r>
            <a:r>
              <a:rPr lang="en-US" altLang="zh-CN" b="1" dirty="0" smtClean="0"/>
              <a:t>SGD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11780" y="3841002"/>
                <a:ext cx="5480220" cy="1328530"/>
              </a:xfrm>
            </p:spPr>
            <p:txBody>
              <a:bodyPr>
                <a:noAutofit/>
              </a:bodyPr>
              <a:lstStyle/>
              <a:p>
                <a:r>
                  <a:rPr lang="en-US" altLang="zh-CN" sz="2400" dirty="0" smtClean="0"/>
                  <a:t>Parameters on each shard act independently</a:t>
                </a:r>
              </a:p>
              <a:p>
                <a:r>
                  <a:rPr lang="en-US" altLang="zh-CN" sz="2400" dirty="0" smtClean="0"/>
                  <a:t>Accelerate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𝛥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limLoc m:val="undOvr"/>
                                <m:grow m:val="on"/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rad>
                      </m:den>
                    </m:f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zh-CN" altLang="en-US" sz="2400" dirty="0"/>
              </a:p>
              <a:p>
                <a:r>
                  <a:rPr lang="en-US" altLang="zh-CN" sz="2400" dirty="0" smtClean="0"/>
                  <a:t>There is little theoretical grounding for the safety for nonconvex problems</a:t>
                </a:r>
              </a:p>
              <a:p>
                <a:r>
                  <a:rPr lang="en-US" altLang="zh-CN" sz="2400" dirty="0" smtClean="0"/>
                  <a:t>But in practice it works.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11780" y="3841002"/>
                <a:ext cx="5480220" cy="1328530"/>
              </a:xfrm>
              <a:blipFill>
                <a:blip r:embed="rId3"/>
                <a:stretch>
                  <a:fillRect l="-1446" t="-5963" r="-2781" b="-1233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r="4159"/>
          <a:stretch/>
        </p:blipFill>
        <p:spPr>
          <a:xfrm>
            <a:off x="6711780" y="1047229"/>
            <a:ext cx="4872106" cy="28009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84810"/>
            <a:ext cx="6773380" cy="492877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758390" y="3087528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768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2779" b="4244"/>
          <a:stretch/>
        </p:blipFill>
        <p:spPr>
          <a:xfrm>
            <a:off x="2117757" y="3410856"/>
            <a:ext cx="8409524" cy="333828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3455" b="4522"/>
          <a:stretch/>
        </p:blipFill>
        <p:spPr>
          <a:xfrm>
            <a:off x="4070138" y="130630"/>
            <a:ext cx="4504762" cy="320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4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51706" y="464340"/>
            <a:ext cx="11517087" cy="706023"/>
          </a:xfrm>
        </p:spPr>
        <p:txBody>
          <a:bodyPr>
            <a:normAutofit fontScale="90000"/>
          </a:bodyPr>
          <a:lstStyle/>
          <a:p>
            <a:r>
              <a:rPr lang="en-US" altLang="zh-CN" sz="4800" dirty="0"/>
              <a:t>Stale Synchronous Parallel Parameter Server</a:t>
            </a:r>
            <a:endParaRPr lang="zh-CN" altLang="en-US" sz="4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37" y="5594927"/>
            <a:ext cx="7876190" cy="12666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06" y="1681577"/>
            <a:ext cx="5698397" cy="274834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449234" y="1681577"/>
            <a:ext cx="57182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 </a:t>
            </a:r>
            <a:r>
              <a:rPr lang="zh-CN" altLang="en-US" dirty="0" smtClean="0"/>
              <a:t>： </a:t>
            </a:r>
            <a:r>
              <a:rPr lang="en-US" altLang="zh-CN" dirty="0" smtClean="0"/>
              <a:t>current clock</a:t>
            </a:r>
          </a:p>
          <a:p>
            <a:r>
              <a:rPr lang="en-US" altLang="zh-CN" dirty="0" smtClean="0"/>
              <a:t>S </a:t>
            </a:r>
            <a:r>
              <a:rPr lang="zh-CN" altLang="en-US" dirty="0" smtClean="0"/>
              <a:t>： </a:t>
            </a:r>
            <a:r>
              <a:rPr lang="en-US" altLang="zh-CN" dirty="0" smtClean="0"/>
              <a:t>the max delay between slowest and fastest workers</a:t>
            </a:r>
          </a:p>
          <a:p>
            <a:endParaRPr lang="en-US" altLang="zh-CN" dirty="0"/>
          </a:p>
          <a:p>
            <a:r>
              <a:rPr lang="en-US" altLang="zh-CN" dirty="0" smtClean="0"/>
              <a:t>Guaranteed : [0,c-s-1]</a:t>
            </a:r>
          </a:p>
          <a:p>
            <a:r>
              <a:rPr lang="en-US" altLang="zh-CN" dirty="0" smtClean="0"/>
              <a:t>Adaptive : [c-s,c+s-1]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851683" y="3160885"/>
                <a:ext cx="5315783" cy="25380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𝑓 𝑎𝑛𝑑 𝑓</a:t>
                </a:r>
                <a:r>
                  <a:rPr lang="en-US" altLang="zh-CN" dirty="0"/>
                  <a:t>_</a:t>
                </a:r>
                <a:r>
                  <a:rPr lang="zh-CN" altLang="en-US" dirty="0"/>
                  <a:t>𝑡  𝑎𝑟𝑒 𝑐𝑜𝑛𝑣𝑒𝑥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𝑓</a:t>
                </a:r>
                <a:r>
                  <a:rPr lang="en-US" altLang="zh-CN" dirty="0"/>
                  <a:t>_</a:t>
                </a:r>
                <a:r>
                  <a:rPr lang="zh-CN" altLang="en-US" dirty="0"/>
                  <a:t>𝑡 𝑎𝑟𝑒 𝐿𝑖𝑝𝑠𝑐</a:t>
                </a:r>
                <a:r>
                  <a:rPr lang="en-US" altLang="zh-CN" dirty="0"/>
                  <a:t>ℎ</a:t>
                </a:r>
                <a:r>
                  <a:rPr lang="zh-CN" altLang="en-US" dirty="0"/>
                  <a:t>𝑖𝑡𝑧</a:t>
                </a:r>
                <a:endParaRPr lang="en-US" altLang="zh-CN" dirty="0"/>
              </a:p>
              <a:p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zh-CN" alt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≤4</m:t>
                      </m:r>
                      <m:r>
                        <a:rPr lang="zh-CN" altLang="en-US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𝐹𝐿</m:t>
                      </m:r>
                      <m:rad>
                        <m:radPr>
                          <m:degHide m:val="on"/>
                          <m:ctrlPr>
                            <a:rPr lang="zh-CN" alt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en-US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2(</m:t>
                              </m:r>
                              <m:r>
                                <a:rPr lang="zh-CN" altLang="en-US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zh-CN" altLang="en-US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  <m:r>
                                <a:rPr lang="zh-CN" altLang="en-US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num>
                            <m:den>
                              <m:r>
                                <a:rPr lang="zh-CN" altLang="en-US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683" y="3160885"/>
                <a:ext cx="5315783" cy="2538067"/>
              </a:xfrm>
              <a:prstGeom prst="rect">
                <a:avLst/>
              </a:prstGeom>
              <a:blipFill>
                <a:blip r:embed="rId5"/>
                <a:stretch>
                  <a:fillRect l="-10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/>
              <a:t>Elastic averaging SGD </a:t>
            </a:r>
            <a:endParaRPr lang="zh-CN" altLang="en-US" b="1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89024" y="1908415"/>
            <a:ext cx="4000000" cy="36380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1508444" y="2301944"/>
                <a:ext cx="2886816" cy="492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0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lim>
                      </m:limLow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):=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444" y="2301944"/>
                <a:ext cx="2886816" cy="4928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049027" y="2794836"/>
                <a:ext cx="4713143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0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p>
                            <m:sSup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,⋯,</m:t>
                          </m:r>
                          <m:sSup>
                            <m:sSup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lim>
                      </m:limLow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d>
                            <m:dPr>
                              <m:begChr m:val=""/>
                              <m:endChr m:val="]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‖</m:t>
                          </m:r>
                          <m:sSup>
                            <m:sSup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̃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‖</m:t>
                          </m:r>
                        </m:e>
                        <m:sup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027" y="2794836"/>
                <a:ext cx="4713143" cy="9326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9767" y="3727463"/>
            <a:ext cx="4311125" cy="127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8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t="4269" r="1546" b="6580"/>
          <a:stretch/>
        </p:blipFill>
        <p:spPr>
          <a:xfrm>
            <a:off x="1440247" y="0"/>
            <a:ext cx="8990112" cy="523842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931" y="5258000"/>
            <a:ext cx="7676190" cy="1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7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040" y="365125"/>
            <a:ext cx="8914286" cy="5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6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571" y="362333"/>
            <a:ext cx="9542857" cy="6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77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42654"/>
            <a:ext cx="10515600" cy="4199371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Overview of distributed machine learning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Implementation of DML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Some detail </a:t>
            </a:r>
            <a:r>
              <a:rPr lang="en-US" altLang="zh-CN" dirty="0"/>
              <a:t>discussion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lvl="2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9771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8922" y="811671"/>
            <a:ext cx="10515600" cy="4351338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22297"/>
            <a:ext cx="10515600" cy="1325563"/>
          </a:xfrm>
        </p:spPr>
        <p:txBody>
          <a:bodyPr/>
          <a:lstStyle/>
          <a:p>
            <a:pPr algn="ctr"/>
            <a:r>
              <a:rPr lang="en-US" altLang="zh-CN" b="1" dirty="0" smtClean="0"/>
              <a:t>Others(</a:t>
            </a:r>
            <a:r>
              <a:rPr lang="en-US" altLang="zh-CN" b="1" dirty="0" smtClean="0">
                <a:hlinkClick r:id="rId2" action="ppaction://hlinksldjump"/>
              </a:rPr>
              <a:t>ADMM</a:t>
            </a:r>
            <a:r>
              <a:rPr lang="en-US" altLang="zh-CN" b="1" dirty="0" smtClean="0"/>
              <a:t>)</a:t>
            </a:r>
            <a:endParaRPr lang="zh-CN" altLang="en-US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086" y="1446811"/>
            <a:ext cx="4000000" cy="48571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714" y="2987340"/>
            <a:ext cx="5733333" cy="8380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570" y="3679842"/>
            <a:ext cx="6028571" cy="20952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6"/>
          <a:srcRect b="14303"/>
          <a:stretch/>
        </p:blipFill>
        <p:spPr>
          <a:xfrm>
            <a:off x="320144" y="2152041"/>
            <a:ext cx="5504762" cy="8814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9370" y="1392496"/>
                <a:ext cx="4137560" cy="9902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70" y="1392496"/>
                <a:ext cx="4137560" cy="9902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圆角矩形 4"/>
          <p:cNvSpPr/>
          <p:nvPr/>
        </p:nvSpPr>
        <p:spPr>
          <a:xfrm>
            <a:off x="715486" y="4473614"/>
            <a:ext cx="6236857" cy="82022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7126514" y="1317467"/>
            <a:ext cx="4276916" cy="258782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86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5165" b="14303"/>
          <a:stretch/>
        </p:blipFill>
        <p:spPr>
          <a:xfrm>
            <a:off x="108487" y="1853371"/>
            <a:ext cx="5220469" cy="8814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-201319" y="840155"/>
                <a:ext cx="3554924" cy="9805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1319" y="840155"/>
                <a:ext cx="3554924" cy="9805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693" y="3885504"/>
            <a:ext cx="2098900" cy="12989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4316" y="2688146"/>
            <a:ext cx="2904048" cy="1001606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 rot="5400000">
            <a:off x="1230562" y="3088132"/>
            <a:ext cx="894445" cy="673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6133" y="5126366"/>
            <a:ext cx="2884082" cy="170457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87" y="5194330"/>
            <a:ext cx="1762736" cy="162676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0381" y="1302609"/>
            <a:ext cx="5180952" cy="329523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2952" y="4540652"/>
            <a:ext cx="4819048" cy="1171429"/>
          </a:xfrm>
          <a:prstGeom prst="rect">
            <a:avLst/>
          </a:prstGeom>
        </p:spPr>
      </p:pic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838200" y="22297"/>
            <a:ext cx="10515600" cy="1325563"/>
          </a:xfrm>
        </p:spPr>
        <p:txBody>
          <a:bodyPr/>
          <a:lstStyle/>
          <a:p>
            <a:pPr algn="ctr"/>
            <a:r>
              <a:rPr lang="en-US" altLang="zh-CN" b="1" dirty="0"/>
              <a:t>Others(ADMM decentralize)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2963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22297"/>
            <a:ext cx="10515600" cy="1325563"/>
          </a:xfrm>
        </p:spPr>
        <p:txBody>
          <a:bodyPr/>
          <a:lstStyle/>
          <a:p>
            <a:pPr algn="ctr"/>
            <a:r>
              <a:rPr lang="en-US" altLang="zh-CN" b="1" dirty="0"/>
              <a:t>Others</a:t>
            </a:r>
            <a:r>
              <a:rPr lang="zh-CN" altLang="en-US" b="1" dirty="0"/>
              <a:t>（</a:t>
            </a:r>
            <a:r>
              <a:rPr lang="en-US" altLang="zh-CN" b="1" dirty="0"/>
              <a:t>SVRG</a:t>
            </a:r>
            <a:r>
              <a:rPr lang="zh-CN" altLang="en-US" b="1" dirty="0" smtClean="0"/>
              <a:t>）</a:t>
            </a:r>
            <a:endParaRPr lang="zh-CN" altLang="en-US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389" y="1169853"/>
            <a:ext cx="7846863" cy="23643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8861" y="3534191"/>
            <a:ext cx="10066667" cy="332380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191" y="3475564"/>
            <a:ext cx="11923809" cy="2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88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The effect of </a:t>
            </a:r>
            <a:r>
              <a:rPr lang="en-US" altLang="zh-CN" dirty="0" smtClean="0"/>
              <a:t>distributed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Tradeoff </a:t>
            </a:r>
            <a:r>
              <a:rPr lang="en-US" altLang="zh-CN" dirty="0"/>
              <a:t>between computation and </a:t>
            </a:r>
            <a:r>
              <a:rPr lang="en-US" altLang="zh-CN" dirty="0" smtClean="0"/>
              <a:t>communication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Model Parallelism and data parallelism</a:t>
            </a:r>
            <a:endParaRPr lang="zh-CN" alt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692150" y="365125"/>
            <a:ext cx="10807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/>
              <a:t>Some detail </a:t>
            </a:r>
            <a:r>
              <a:rPr lang="en-US" altLang="zh-CN" b="1" dirty="0" smtClean="0"/>
              <a:t>discussion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33678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 smtClean="0"/>
              <a:t>Some definition 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2282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CN" dirty="0" smtClean="0"/>
                  <a:t>Regret bond			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[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]:=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)−</m:t>
                            </m:r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 smtClean="0"/>
              </a:p>
              <a:p>
                <a:pPr>
                  <a:lnSpc>
                    <a:spcPct val="100000"/>
                  </a:lnSpc>
                </a:pPr>
                <a:r>
                  <a:rPr lang="en-US" altLang="zh-CN" dirty="0" smtClean="0"/>
                  <a:t>Expectation bond		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)−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altLang="zh-CN" dirty="0" smtClean="0"/>
                  <a:t>	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CN" dirty="0" smtClean="0"/>
                  <a:t>High probability bound 	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((</m:t>
                        </m:r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)&gt;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endParaRPr lang="en-US" altLang="zh-CN" dirty="0" smtClean="0"/>
              </a:p>
              <a:p>
                <a:pPr>
                  <a:lnSpc>
                    <a:spcPct val="100000"/>
                  </a:lnSpc>
                </a:pPr>
                <a:r>
                  <a:rPr lang="en-US" altLang="zh-CN" dirty="0" smtClean="0"/>
                  <a:t>For nonconvex 			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‖</m:t>
                            </m:r>
                            <m:d>
                              <m:dPr>
                                <m:begChr m:val="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𝛻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‖</m:t>
                            </m:r>
                          </m:e>
                          <m: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zh-CN" altLang="en-US" dirty="0"/>
              </a:p>
              <a:p>
                <a:endParaRPr lang="en-US" altLang="zh-CN" dirty="0" smtClean="0"/>
              </a:p>
              <a:p>
                <a:endParaRPr lang="zh-CN" altLang="en-US" dirty="0"/>
              </a:p>
              <a:p>
                <a:r>
                  <a:rPr lang="en-US" altLang="zh-CN" dirty="0" smtClean="0"/>
                  <a:t>Convergence rate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zh-CN" alt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b="0" dirty="0" smtClean="0"/>
                  <a:t>	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22825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/>
          <p:cNvGrpSpPr/>
          <p:nvPr/>
        </p:nvGrpSpPr>
        <p:grpSpPr>
          <a:xfrm>
            <a:off x="6378122" y="4711129"/>
            <a:ext cx="5649417" cy="1639493"/>
            <a:chOff x="6400800" y="2502125"/>
            <a:chExt cx="5649417" cy="1639493"/>
          </a:xfrm>
        </p:grpSpPr>
        <p:sp>
          <p:nvSpPr>
            <p:cNvPr id="7" name="左大括号 6"/>
            <p:cNvSpPr/>
            <p:nvPr/>
          </p:nvSpPr>
          <p:spPr>
            <a:xfrm>
              <a:off x="6400800" y="2773875"/>
              <a:ext cx="566057" cy="1196069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6952347" y="2502125"/>
                  <a:ext cx="469391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→1</m:t>
                      </m:r>
                    </m:oMath>
                  </a14:m>
                  <a:r>
                    <a:rPr lang="en-US" altLang="zh-CN" sz="2800" dirty="0" smtClean="0"/>
                    <a:t>    		 </a:t>
                  </a:r>
                  <a:r>
                    <a:rPr lang="en-US" altLang="zh-CN" sz="2800" dirty="0" err="1" smtClean="0"/>
                    <a:t>sublinearly</a:t>
                  </a:r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2347" y="2502125"/>
                  <a:ext cx="4693914" cy="523220"/>
                </a:xfrm>
                <a:prstGeom prst="rect">
                  <a:avLst/>
                </a:prstGeom>
                <a:blipFill>
                  <a:blip r:embed="rId3"/>
                  <a:stretch>
                    <a:fillRect t="-11628" r="-1688" b="-313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>
                <a:xfrm>
                  <a:off x="6952347" y="3618398"/>
                  <a:ext cx="509787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sz="280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altLang="zh-CN" sz="2800" dirty="0" smtClean="0"/>
                    <a:t>   		 </a:t>
                  </a:r>
                  <a:r>
                    <a:rPr lang="en-US" altLang="zh-CN" sz="2800" dirty="0" err="1" smtClean="0"/>
                    <a:t>superlinearly</a:t>
                  </a:r>
                  <a:r>
                    <a:rPr lang="en-US" altLang="zh-CN" sz="2800" dirty="0" smtClean="0"/>
                    <a:t> </a:t>
                  </a:r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2347" y="3618398"/>
                  <a:ext cx="5097870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2941" b="-3294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/>
                <p:cNvSpPr/>
                <p:nvPr/>
              </p:nvSpPr>
              <p:spPr>
                <a:xfrm>
                  <a:off x="6948581" y="3060261"/>
                  <a:ext cx="4717142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sz="2800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μ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zh-CN" sz="2800" dirty="0" smtClean="0"/>
                    <a:t> </a:t>
                  </a:r>
                  <a14:m>
                    <m:oMath xmlns:m="http://schemas.openxmlformats.org/officeDocument/2006/math">
                      <m:r>
                        <a:rPr lang="zh-CN" altLang="en-US" sz="2800">
                          <a:latin typeface="Cambria Math" panose="02040503050406030204" pitchFamily="18" charset="0"/>
                        </a:rPr>
                        <m:t>0&lt;</m:t>
                      </m:r>
                      <m:r>
                        <m:rPr>
                          <m:sty m:val="p"/>
                        </m:rP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μ</m:t>
                      </m:r>
                      <m:r>
                        <a:rPr lang="zh-CN" altLang="en-US" sz="2800">
                          <a:latin typeface="Cambria Math" panose="02040503050406030204" pitchFamily="18" charset="0"/>
                        </a:rPr>
                        <m:t>&lt;1</m:t>
                      </m:r>
                    </m:oMath>
                  </a14:m>
                  <a:r>
                    <a:rPr lang="en-US" altLang="zh-CN" sz="2800" dirty="0" smtClean="0"/>
                    <a:t> linearly </a:t>
                  </a:r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8581" y="3060261"/>
                  <a:ext cx="4717142" cy="523220"/>
                </a:xfrm>
                <a:prstGeom prst="rect">
                  <a:avLst/>
                </a:prstGeom>
                <a:blipFill>
                  <a:blip r:embed="rId5"/>
                  <a:stretch>
                    <a:fillRect t="-12791" b="-313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矩形 3"/>
          <p:cNvSpPr/>
          <p:nvPr/>
        </p:nvSpPr>
        <p:spPr>
          <a:xfrm>
            <a:off x="5273531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35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内容占位符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71180410"/>
                  </p:ext>
                </p:extLst>
              </p:nvPr>
            </p:nvGraphicFramePr>
            <p:xfrm>
              <a:off x="26987" y="120977"/>
              <a:ext cx="12138026" cy="62850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22855">
                      <a:extLst>
                        <a:ext uri="{9D8B030D-6E8A-4147-A177-3AD203B41FA5}">
                          <a16:colId xmlns:a16="http://schemas.microsoft.com/office/drawing/2014/main" val="2013987733"/>
                        </a:ext>
                      </a:extLst>
                    </a:gridCol>
                    <a:gridCol w="1319183">
                      <a:extLst>
                        <a:ext uri="{9D8B030D-6E8A-4147-A177-3AD203B41FA5}">
                          <a16:colId xmlns:a16="http://schemas.microsoft.com/office/drawing/2014/main" val="11940803"/>
                        </a:ext>
                      </a:extLst>
                    </a:gridCol>
                    <a:gridCol w="4511449">
                      <a:extLst>
                        <a:ext uri="{9D8B030D-6E8A-4147-A177-3AD203B41FA5}">
                          <a16:colId xmlns:a16="http://schemas.microsoft.com/office/drawing/2014/main" val="2572617240"/>
                        </a:ext>
                      </a:extLst>
                    </a:gridCol>
                    <a:gridCol w="1695356">
                      <a:extLst>
                        <a:ext uri="{9D8B030D-6E8A-4147-A177-3AD203B41FA5}">
                          <a16:colId xmlns:a16="http://schemas.microsoft.com/office/drawing/2014/main" val="3373606186"/>
                        </a:ext>
                      </a:extLst>
                    </a:gridCol>
                    <a:gridCol w="3189183">
                      <a:extLst>
                        <a:ext uri="{9D8B030D-6E8A-4147-A177-3AD203B41FA5}">
                          <a16:colId xmlns:a16="http://schemas.microsoft.com/office/drawing/2014/main" val="3474469026"/>
                        </a:ext>
                      </a:extLst>
                    </a:gridCol>
                  </a:tblGrid>
                  <a:tr h="4786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 smtClean="0"/>
                            <a:t>Different</a:t>
                          </a:r>
                        </a:p>
                        <a:p>
                          <a:pPr algn="ctr"/>
                          <a:r>
                            <a:rPr lang="en-US" altLang="zh-CN" sz="1400" dirty="0" smtClean="0"/>
                            <a:t>implementation</a:t>
                          </a:r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Delay bound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Convergence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err="1" smtClean="0"/>
                            <a:t>Assumpution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err="1" smtClean="0"/>
                            <a:t>Setp</a:t>
                          </a:r>
                          <a:r>
                            <a:rPr lang="en-US" altLang="zh-CN" sz="1600" dirty="0" smtClean="0"/>
                            <a:t> size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5441463"/>
                      </a:ext>
                    </a:extLst>
                  </a:tr>
                  <a:tr h="828987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Cyclic delay SGD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𝜏</m:t>
                                </m:r>
                                <m:r>
                                  <a:rPr lang="zh-CN" alt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&lt;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16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𝑇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𝑅</m:t>
                                </m:r>
                                <m:r>
                                  <a:rPr lang="zh-CN" alt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[</m:t>
                                </m:r>
                                <m:r>
                                  <a:rPr lang="zh-CN" altLang="en-US" sz="1600" i="1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𝑋</m:t>
                                </m:r>
                                <m:r>
                                  <a:rPr lang="zh-CN" alt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]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1600" i="1" kern="1200">
                                    <a:solidFill>
                                      <a:schemeClr val="dk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zh-CN" alt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≤4</m:t>
                                </m:r>
                                <m:r>
                                  <a:rPr lang="zh-CN" altLang="en-US" sz="1600" i="1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𝐹𝐿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d>
                                      <m:dPr>
                                        <m:ctrlP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𝜏</m:t>
                                        </m:r>
                                        <m: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𝑇</m:t>
                                        </m:r>
                                      </m:e>
                                    </m:d>
                                  </m:e>
                                </m:rad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Lipschitz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en-US" sz="16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zh-CN" alt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𝜎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𝑡</m:t>
                                        </m:r>
                                        <m:r>
                                          <a:rPr lang="zh-CN" altLang="en-US" sz="16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𝜏</m:t>
                                        </m:r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0001551"/>
                      </a:ext>
                    </a:extLst>
                  </a:tr>
                  <a:tr h="871281">
                    <a:tc vMerge="1">
                      <a:txBody>
                        <a:bodyPr/>
                        <a:lstStyle/>
                        <a:p>
                          <a:endParaRPr lang="zh-CN" altLang="en-US" sz="1600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sz="1600" b="0" i="0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R</m:t>
                                </m:r>
                                <m:r>
                                  <a:rPr lang="zh-CN" altLang="en-US" sz="1600" i="0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[</m:t>
                                </m:r>
                                <m:r>
                                  <a:rPr lang="zh-CN" altLang="en-US" sz="1600" i="1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  <m:r>
                                  <a:rPr lang="zh-CN" alt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]≤</m:t>
                                </m:r>
                                <m:r>
                                  <a:rPr lang="zh-CN" altLang="en-US" sz="1600" i="1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𝜆𝜏</m:t>
                                </m:r>
                                <m:sSup>
                                  <m:sSupPr>
                                    <m:ctrlP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𝐹</m:t>
                                    </m:r>
                                  </m:e>
                                  <m:sup>
                                    <m:r>
                                      <a:rPr lang="zh-CN" alt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+[</m:t>
                                </m:r>
                                <m:f>
                                  <m:fPr>
                                    <m:ctrlP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zh-CN" alt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zh-CN" altLang="en-US" sz="1600" i="1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𝜏</m:t>
                                </m:r>
                                <m:r>
                                  <a:rPr lang="zh-CN" alt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]</m:t>
                                </m:r>
                                <m:f>
                                  <m:fPr>
                                    <m:ctrlP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𝐿</m:t>
                                        </m:r>
                                      </m:e>
                                      <m:sup>
                                        <m:r>
                                          <a:rPr lang="zh-CN" altLang="en-US" sz="16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zh-CN" alt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(1+</m:t>
                                </m:r>
                                <m:r>
                                  <a:rPr lang="zh-CN" altLang="en-US" sz="1600" i="1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𝜏</m:t>
                                </m:r>
                                <m:r>
                                  <a:rPr lang="zh-CN" alt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zh-CN" alt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log</m:t>
                                </m:r>
                                <m:r>
                                  <a:rPr lang="zh-CN" altLang="en-US" sz="1600" i="1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𝑇</m:t>
                                </m:r>
                                <m:r>
                                  <a:rPr lang="zh-CN" alt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)=</m:t>
                                </m:r>
                                <m:r>
                                  <a:rPr lang="zh-CN" altLang="en-US" sz="1600" i="1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𝑂</m:t>
                                </m:r>
                                <m:r>
                                  <a:rPr lang="zh-CN" alt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zh-CN" alt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log</m:t>
                                </m:r>
                                <m:r>
                                  <a:rPr lang="zh-CN" altLang="en-US" sz="1600" i="1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𝑇</m:t>
                                </m:r>
                                <m:r>
                                  <a:rPr lang="en-US" altLang="zh-CN" sz="1600" b="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strongly convex 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en-US" sz="16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zh-CN" alt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d>
                                      <m:dPr>
                                        <m:begChr m:val=""/>
                                        <m:ctrlP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𝜆</m:t>
                                        </m:r>
                                        <m:r>
                                          <a:rPr lang="zh-CN" altLang="en-US" sz="16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𝑡</m:t>
                                        </m:r>
                                        <m:r>
                                          <a:rPr lang="zh-CN" altLang="en-US" sz="16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𝜏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1578374"/>
                      </a:ext>
                    </a:extLst>
                  </a:tr>
                  <a:tr h="9765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err="1" smtClean="0"/>
                            <a:t>Hogwild</a:t>
                          </a:r>
                          <a:r>
                            <a:rPr lang="en-US" altLang="zh-CN" sz="1600" dirty="0" smtClean="0"/>
                            <a:t>!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80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𝜏</m:t>
                                </m:r>
                                <m:r>
                                  <a:rPr lang="zh-CN" altLang="en-US" sz="18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&lt;</m:t>
                                </m:r>
                                <m:r>
                                  <a:rPr lang="zh-CN" altLang="en-US" sz="1800" i="1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𝑂</m:t>
                                </m:r>
                                <m:sSup>
                                  <m:sSupPr>
                                    <m:ctrlP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sup>
                                </m:sSup>
                                <m:r>
                                  <a:rPr lang="en-US" altLang="zh-CN" sz="1800" b="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𝑘</m:t>
                                </m:r>
                                <m:r>
                                  <a:rPr lang="zh-CN" alt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≥</m:t>
                                </m:r>
                                <m:f>
                                  <m:fPr>
                                    <m:ctrlP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"/>
                                        <m:ctrlP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16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  <m: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𝐿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en-US" sz="16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16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𝑀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sz="16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𝛺</m:t>
                                        </m:r>
                                        <m:r>
                                          <a:rPr lang="zh-CN" altLang="en-US" sz="16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(1+6</m:t>
                                        </m:r>
                                        <m: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𝜏𝜌</m:t>
                                        </m:r>
                                        <m:r>
                                          <a:rPr lang="zh-CN" altLang="en-US" sz="16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+6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en-US" sz="16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16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𝜏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sz="16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𝛺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en-US" sz="16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16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𝛥</m:t>
                                            </m:r>
                                          </m:e>
                                          <m:sup>
                                            <m:f>
                                              <m:fPr>
                                                <m:type m:val="skw"/>
                                                <m:ctrlPr>
                                                  <a:rPr lang="zh-CN" altLang="en-US" sz="16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zh-CN" altLang="en-US" sz="1600" i="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zh-CN" altLang="en-US" sz="1600" i="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sup>
                                        </m:sSup>
                                        <m:r>
                                          <a:rPr lang="zh-CN" altLang="en-US" sz="16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sz="16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log</m:t>
                                        </m:r>
                                        <m:r>
                                          <a:rPr lang="zh-CN" altLang="en-US" sz="16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𝐿</m:t>
                                        </m:r>
                                        <m:f>
                                          <m:fPr>
                                            <m:type m:val="lin"/>
                                            <m:ctrlPr>
                                              <a:rPr lang="zh-CN" altLang="en-US" sz="16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zh-CN" altLang="en-US" sz="16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zh-CN" altLang="en-US" sz="16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𝐷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sz="1600" i="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zh-CN" altLang="en-US" sz="16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𝜖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𝑐</m:t>
                                        </m:r>
                                      </m:e>
                                      <m:sup>
                                        <m:r>
                                          <a:rPr lang="zh-CN" altLang="en-US" sz="16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𝜗𝜖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 smtClean="0"/>
                            <a:t>strongly convex </a:t>
                          </a:r>
                          <a:endParaRPr lang="zh-CN" altLang="en-US" sz="1600" dirty="0" smtClean="0"/>
                        </a:p>
                        <a:p>
                          <a:pPr algn="ctr"/>
                          <a:r>
                            <a:rPr lang="en-US" altLang="zh-CN" sz="1600" dirty="0" smtClean="0"/>
                            <a:t>Lipschitz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zh-CN" altLang="en-US" sz="180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𝜂</m:t>
                                </m:r>
                                <m:r>
                                  <a:rPr lang="zh-CN" altLang="en-US" sz="18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altLang="zh-CN" sz="1800" i="0" kern="1200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𝜗𝜀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c</m:t>
                                    </m:r>
                                  </m:num>
                                  <m:den>
                                    <m:d>
                                      <m:dPr>
                                        <m:begChr m:val=""/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𝐿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𝑀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sz="18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𝛺</m:t>
                                        </m:r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(1+6</m:t>
                                        </m:r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𝜌𝜏</m:t>
                                        </m:r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+4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𝜏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sz="18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𝛺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𝛥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zh-CN" alt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>
                                                  <m:fPr>
                                                    <m:type m:val="lin"/>
                                                    <m:ctrlPr>
                                                      <a:rPr lang="zh-CN" alt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zh-CN" altLang="en-US" sz="1800" i="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num>
                                                  <m:den>
                                                    <m:r>
                                                      <a:rPr lang="zh-CN" altLang="en-US" sz="1800" i="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2</m:t>
                                                    </m:r>
                                                  </m:den>
                                                </m:f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9564726"/>
                      </a:ext>
                    </a:extLst>
                  </a:tr>
                  <a:tr h="7015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err="1" smtClean="0"/>
                            <a:t>ssp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𝑅</m:t>
                                </m:r>
                                <m:r>
                                  <a:rPr lang="zh-CN" alt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[</m:t>
                                </m:r>
                                <m:r>
                                  <a:rPr lang="zh-CN" altLang="en-US" sz="1600" i="1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𝑋</m:t>
                                </m:r>
                                <m:r>
                                  <a:rPr lang="zh-CN" alt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]≤4</m:t>
                                </m:r>
                                <m:r>
                                  <a:rPr lang="zh-CN" altLang="en-US" sz="1600" i="1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𝐹𝐿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zh-CN" altLang="en-US" sz="1600" i="0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2(</m:t>
                                    </m:r>
                                    <m: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𝑠</m:t>
                                    </m:r>
                                    <m:r>
                                      <a:rPr lang="zh-CN" alt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+1)</m:t>
                                    </m:r>
                                    <m: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𝑃</m:t>
                                    </m:r>
                                    <m:r>
                                      <a:rPr lang="en-US" altLang="zh-CN" sz="16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𝑇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Convex</a:t>
                          </a:r>
                        </a:p>
                        <a:p>
                          <a:pPr algn="ctr"/>
                          <a:r>
                            <a:rPr lang="en-US" altLang="zh-CN" sz="1600" dirty="0" err="1" smtClean="0"/>
                            <a:t>lipschitz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en-US" sz="16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zh-CN" alt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𝜎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𝑡</m:t>
                                        </m:r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5373141"/>
                      </a:ext>
                    </a:extLst>
                  </a:tr>
                  <a:tr h="7015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err="1" smtClean="0">
                              <a:hlinkClick r:id="rId3" action="ppaction://hlinksldjump"/>
                            </a:rPr>
                            <a:t>AsySGD</a:t>
                          </a:r>
                          <a:r>
                            <a:rPr lang="en-US" altLang="zh-CN" sz="1600" dirty="0" smtClean="0">
                              <a:hlinkClick r:id="rId3" action="ppaction://hlinksldjump"/>
                            </a:rPr>
                            <a:t> con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zh-CN" altLang="en-US" sz="1600" i="1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𝜏</m:t>
                              </m:r>
                            </m:oMath>
                          </a14:m>
                          <a:r>
                            <a:rPr lang="en-US" altLang="zh-CN" sz="1600" dirty="0" smtClean="0"/>
                            <a:t>&lt;</a:t>
                          </a:r>
                        </a:p>
                        <a:p>
                          <a:pPr algn="ctr"/>
                          <a:r>
                            <a:rPr lang="en-US" altLang="zh-CN" sz="1600" dirty="0" smtClean="0"/>
                            <a:t>O(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rad>
                            </m:oMath>
                          </a14:m>
                          <a:r>
                            <a:rPr lang="en-US" altLang="zh-CN" sz="1600" dirty="0" smtClean="0"/>
                            <a:t>)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CN" altLang="en-US" sz="16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60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limLoc m:val="undOvr"/>
                                    <m:grow m:val="on"/>
                                    <m:ctrlP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  <m:r>
                                      <a:rPr lang="zh-CN" alt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sup>
                                  <m:e>
                                    <m:d>
                                      <m:dPr>
                                        <m:begChr m:val=""/>
                                        <m:ctrlP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𝐸</m:t>
                                        </m:r>
                                        <m:r>
                                          <a:rPr lang="zh-CN" altLang="en-US" sz="16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en-US" sz="16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16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‖</m:t>
                                            </m:r>
                                            <m:d>
                                              <m:dPr>
                                                <m:begChr m:val=""/>
                                                <m:ctrlPr>
                                                  <a:rPr lang="zh-CN" altLang="en-US" sz="16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zh-CN" altLang="en-US" sz="1600" i="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𝛻</m:t>
                                                </m:r>
                                                <m:r>
                                                  <a:rPr lang="zh-CN" altLang="en-US" sz="16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𝑓</m:t>
                                                </m:r>
                                                <m:r>
                                                  <a:rPr lang="zh-CN" altLang="en-US" sz="1600" i="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(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zh-CN" altLang="en-US" sz="16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zh-CN" altLang="en-US" sz="16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zh-CN" altLang="en-US" sz="16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  <m:r>
                                              <a:rPr lang="zh-CN" altLang="en-US" sz="16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‖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sz="16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nary>
                                <m:r>
                                  <a:rPr lang="zh-CN" alt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≤4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d>
                                      <m:dPr>
                                        <m:endChr m:val=""/>
                                        <m:ctrlP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  <m:r>
                                          <a:rPr lang="zh-CN" altLang="en-US" sz="16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en-US" sz="16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6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6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zh-CN" altLang="en-US" sz="16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)−</m:t>
                                        </m:r>
                                        <m: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  <m:r>
                                          <a:rPr lang="zh-CN" altLang="en-US" sz="16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en-US" sz="16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16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sz="16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∗</m:t>
                                            </m:r>
                                          </m:sup>
                                        </m:sSup>
                                        <m:r>
                                          <a:rPr lang="zh-CN" altLang="en-US" sz="16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))</m:t>
                                        </m:r>
                                        <m:f>
                                          <m:fPr>
                                            <m:type m:val="lin"/>
                                            <m:ctrlPr>
                                              <a:rPr lang="zh-CN" altLang="en-US" sz="16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zh-CN" altLang="en-US" sz="16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𝐿</m:t>
                                            </m:r>
                                          </m:num>
                                          <m:den>
                                            <m:r>
                                              <a:rPr lang="zh-CN" altLang="en-US" sz="16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𝑀</m:t>
                                            </m:r>
                                          </m:den>
                                        </m:f>
                                        <m: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𝐾</m:t>
                                        </m:r>
                                      </m:e>
                                    </m:d>
                                  </m:e>
                                </m:rad>
                                <m:r>
                                  <a:rPr lang="zh-CN" altLang="en-US" sz="1600" i="1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Nonconvex</a:t>
                          </a:r>
                        </a:p>
                        <a:p>
                          <a:pPr algn="ctr"/>
                          <a:r>
                            <a:rPr lang="en-US" altLang="zh-CN" sz="1600" dirty="0" smtClean="0"/>
                            <a:t>Lipschitz</a:t>
                          </a:r>
                        </a:p>
                        <a:p>
                          <a:pPr algn="ctr"/>
                          <a:r>
                            <a:rPr lang="en-US" altLang="zh-CN" sz="1600" dirty="0" smtClean="0"/>
                            <a:t>Bounded variance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en-US" sz="16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zh-CN" alt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d>
                                      <m:dPr>
                                        <m:begChr m:val=""/>
                                        <m:ctrlP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  <m:r>
                                          <a:rPr lang="zh-CN" altLang="en-US" sz="16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en-US" sz="16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6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6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zh-CN" altLang="en-US" sz="16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)−</m:t>
                                        </m:r>
                                        <m: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  <m:r>
                                          <a:rPr lang="zh-CN" altLang="en-US" sz="16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en-US" sz="16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16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sz="16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∗</m:t>
                                            </m:r>
                                          </m:sup>
                                        </m:sSup>
                                        <m:f>
                                          <m:fPr>
                                            <m:type m:val="lin"/>
                                            <m:ctrlPr>
                                              <a:rPr lang="zh-CN" altLang="en-US" sz="16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zh-CN" altLang="en-US" sz="16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)</m:t>
                                            </m:r>
                                          </m:num>
                                          <m:den>
                                            <m:r>
                                              <a:rPr lang="zh-CN" altLang="en-US" sz="16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(</m:t>
                                            </m:r>
                                          </m:den>
                                        </m:f>
                                        <m: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𝑀𝐾𝐿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en-US" sz="16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16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𝜎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sz="16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rad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2188680"/>
                      </a:ext>
                    </a:extLst>
                  </a:tr>
                  <a:tr h="7015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err="1" smtClean="0"/>
                            <a:t>AsySGD</a:t>
                          </a:r>
                          <a:r>
                            <a:rPr lang="en-US" altLang="zh-CN" sz="1600" dirty="0" smtClean="0"/>
                            <a:t> </a:t>
                          </a:r>
                          <a:r>
                            <a:rPr lang="en-US" altLang="zh-CN" sz="1600" dirty="0" err="1" smtClean="0"/>
                            <a:t>incon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eqArr>
                                  <m:eqArrPr>
                                    <m:ctrlPr>
                                      <a:rPr lang="zh-CN" altLang="en-US" sz="16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r>
                                      <a:rPr lang="zh-CN" altLang="en-US" sz="16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𝜏</m:t>
                                    </m:r>
                                    <m:r>
                                      <a:rPr lang="zh-CN" alt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&lt;</m:t>
                                    </m:r>
                                  </m:e>
                                  <m:e>
                                    <m: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𝑂</m:t>
                                    </m:r>
                                    <m:r>
                                      <a:rPr lang="zh-CN" alt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𝐾</m:t>
                                        </m:r>
                                      </m:e>
                                    </m:rad>
                                    <m:r>
                                      <a:rPr lang="en-US" altLang="zh-CN" sz="16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</m:e>
                                </m:eqAr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CN" altLang="en-US" sz="16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60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limLoc m:val="undOvr"/>
                                    <m:grow m:val="on"/>
                                    <m:ctrlP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  <m:r>
                                      <a:rPr lang="zh-CN" alt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sup>
                                  <m:e>
                                    <m:d>
                                      <m:dPr>
                                        <m:begChr m:val=""/>
                                        <m:ctrlP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𝐸</m:t>
                                        </m:r>
                                        <m:r>
                                          <a:rPr lang="zh-CN" altLang="en-US" sz="16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en-US" sz="16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16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‖</m:t>
                                            </m:r>
                                            <m:d>
                                              <m:dPr>
                                                <m:begChr m:val=""/>
                                                <m:ctrlPr>
                                                  <a:rPr lang="zh-CN" altLang="en-US" sz="16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zh-CN" altLang="en-US" sz="1600" i="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𝛻</m:t>
                                                </m:r>
                                                <m:r>
                                                  <a:rPr lang="zh-CN" altLang="en-US" sz="16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𝑓</m:t>
                                                </m:r>
                                                <m:r>
                                                  <a:rPr lang="zh-CN" altLang="en-US" sz="1600" i="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(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zh-CN" altLang="en-US" sz="16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zh-CN" altLang="en-US" sz="16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zh-CN" altLang="en-US" sz="16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  <m:r>
                                              <a:rPr lang="zh-CN" altLang="en-US" sz="16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‖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sz="16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nary>
                                <m:r>
                                  <a:rPr lang="zh-CN" alt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≤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16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72</m:t>
                                    </m:r>
                                    <m:d>
                                      <m:dPr>
                                        <m:endChr m:val=""/>
                                        <m:ctrlP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  <m:r>
                                          <a:rPr lang="zh-CN" altLang="en-US" sz="16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en-US" sz="16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6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6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zh-CN" altLang="en-US" sz="16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)−</m:t>
                                        </m:r>
                                        <m: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  <m:r>
                                          <a:rPr lang="zh-CN" altLang="en-US" sz="16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en-US" sz="16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16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sz="16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∗</m:t>
                                            </m:r>
                                          </m:sup>
                                        </m:sSup>
                                        <m:r>
                                          <a:rPr lang="zh-CN" altLang="en-US" sz="16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))</m:t>
                                        </m:r>
                                        <m:f>
                                          <m:fPr>
                                            <m:type m:val="lin"/>
                                            <m:ctrlPr>
                                              <a:rPr lang="zh-CN" altLang="en-US" sz="16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zh-CN" altLang="en-US" sz="16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𝐿</m:t>
                                            </m:r>
                                            <m:r>
                                              <a:rPr lang="en-US" altLang="zh-CN" sz="1600" b="0" i="1" kern="1200" smtClean="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𝑛</m:t>
                                            </m:r>
                                          </m:num>
                                          <m:den>
                                            <m:r>
                                              <a:rPr lang="zh-CN" altLang="en-US" sz="16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𝑀</m:t>
                                            </m:r>
                                          </m:den>
                                        </m:f>
                                        <m:r>
                                          <a:rPr lang="zh-CN" altLang="en-US" sz="16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𝐾</m:t>
                                        </m:r>
                                      </m:e>
                                    </m:d>
                                  </m:e>
                                </m:rad>
                                <m:r>
                                  <a:rPr lang="zh-CN" altLang="en-US" sz="1600" i="1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  <a:p>
                          <a:pPr algn="ctr"/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Nonconvex</a:t>
                          </a:r>
                        </a:p>
                        <a:p>
                          <a:pPr algn="ctr"/>
                          <a:r>
                            <a:rPr lang="en-US" altLang="zh-CN" sz="1600" dirty="0" smtClean="0"/>
                            <a:t>Lipschitz</a:t>
                          </a:r>
                        </a:p>
                        <a:p>
                          <a:pPr algn="ctr"/>
                          <a:r>
                            <a:rPr lang="en-US" altLang="zh-CN" sz="1600" dirty="0" smtClean="0"/>
                            <a:t>Bounded variance</a:t>
                          </a:r>
                          <a:endParaRPr lang="zh-CN" altLang="en-US" sz="1600" dirty="0" smtClean="0"/>
                        </a:p>
                        <a:p>
                          <a:pPr algn="ctr"/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en-US" sz="18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zh-CN" altLang="en-US" sz="18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altLang="zh-CN" sz="1800" i="0" kern="1200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18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2(</m:t>
                                    </m:r>
                                    <m:d>
                                      <m:dPr>
                                        <m:begChr m:val=""/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8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)−</m:t>
                                        </m:r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sz="18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∗</m:t>
                                            </m:r>
                                          </m:sup>
                                        </m:sSup>
                                        <m:f>
                                          <m:fPr>
                                            <m:type m:val="lin"/>
                                            <m:ctrlP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zh-CN" altLang="en-US" sz="18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)</m:t>
                                            </m:r>
                                            <m:r>
                                              <a:rPr lang="en-US" altLang="zh-CN" sz="1800" b="0" i="0" kern="1200" smtClean="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)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800" b="0" i="0" kern="1200" smtClean="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n</m:t>
                                            </m:r>
                                          </m:num>
                                          <m:den>
                                            <m:r>
                                              <a:rPr lang="zh-CN" altLang="en-US" sz="18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(</m:t>
                                            </m:r>
                                          </m:den>
                                        </m:f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𝑀𝐾𝐿</m:t>
                                        </m:r>
                                        <m:r>
                                          <a:rPr lang="zh-CN" altLang="en-US" sz="1800" i="1" kern="1200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𝜎</m:t>
                                        </m:r>
                                      </m:e>
                                    </m:d>
                                  </m:e>
                                </m:rad>
                              </m:oMath>
                            </m:oMathPara>
                          </a14:m>
                          <a:endParaRPr lang="zh-CN" altLang="en-US" sz="1800" dirty="0"/>
                        </a:p>
                        <a:p>
                          <a:pPr algn="ctr"/>
                          <a:endParaRPr lang="zh-CN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9636599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内容占位符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71180410"/>
                  </p:ext>
                </p:extLst>
              </p:nvPr>
            </p:nvGraphicFramePr>
            <p:xfrm>
              <a:off x="26987" y="120977"/>
              <a:ext cx="12138026" cy="62850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22855">
                      <a:extLst>
                        <a:ext uri="{9D8B030D-6E8A-4147-A177-3AD203B41FA5}">
                          <a16:colId xmlns:a16="http://schemas.microsoft.com/office/drawing/2014/main" val="2013987733"/>
                        </a:ext>
                      </a:extLst>
                    </a:gridCol>
                    <a:gridCol w="1319183">
                      <a:extLst>
                        <a:ext uri="{9D8B030D-6E8A-4147-A177-3AD203B41FA5}">
                          <a16:colId xmlns:a16="http://schemas.microsoft.com/office/drawing/2014/main" val="11940803"/>
                        </a:ext>
                      </a:extLst>
                    </a:gridCol>
                    <a:gridCol w="4511449">
                      <a:extLst>
                        <a:ext uri="{9D8B030D-6E8A-4147-A177-3AD203B41FA5}">
                          <a16:colId xmlns:a16="http://schemas.microsoft.com/office/drawing/2014/main" val="2572617240"/>
                        </a:ext>
                      </a:extLst>
                    </a:gridCol>
                    <a:gridCol w="1695356">
                      <a:extLst>
                        <a:ext uri="{9D8B030D-6E8A-4147-A177-3AD203B41FA5}">
                          <a16:colId xmlns:a16="http://schemas.microsoft.com/office/drawing/2014/main" val="3373606186"/>
                        </a:ext>
                      </a:extLst>
                    </a:gridCol>
                    <a:gridCol w="3189183">
                      <a:extLst>
                        <a:ext uri="{9D8B030D-6E8A-4147-A177-3AD203B41FA5}">
                          <a16:colId xmlns:a16="http://schemas.microsoft.com/office/drawing/2014/main" val="3474469026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 smtClean="0"/>
                            <a:t>Different</a:t>
                          </a:r>
                        </a:p>
                        <a:p>
                          <a:pPr algn="ctr"/>
                          <a:r>
                            <a:rPr lang="en-US" altLang="zh-CN" sz="1400" dirty="0" smtClean="0"/>
                            <a:t>implementation</a:t>
                          </a:r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Delay bound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Convergence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err="1" smtClean="0"/>
                            <a:t>Assumpution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err="1" smtClean="0"/>
                            <a:t>Setp</a:t>
                          </a:r>
                          <a:r>
                            <a:rPr lang="en-US" altLang="zh-CN" sz="1600" dirty="0" smtClean="0"/>
                            <a:t> size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5441463"/>
                      </a:ext>
                    </a:extLst>
                  </a:tr>
                  <a:tr h="828987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Cyclic delay SGD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8796" t="-31183" r="-715741" b="-2591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0946" t="-63971" r="-108919" b="-636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Lipschitz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81071" t="-63971" r="-765" b="-6367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0001551"/>
                      </a:ext>
                    </a:extLst>
                  </a:tr>
                  <a:tr h="871281">
                    <a:tc vMerge="1">
                      <a:txBody>
                        <a:bodyPr/>
                        <a:lstStyle/>
                        <a:p>
                          <a:endParaRPr lang="zh-CN" altLang="en-US" sz="1600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0946" t="-155944" r="-108919" b="-5055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strongly convex 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81071" t="-155944" r="-765" b="-5055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1578374"/>
                      </a:ext>
                    </a:extLst>
                  </a:tr>
                  <a:tr h="9765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err="1" smtClean="0"/>
                            <a:t>Hogwild</a:t>
                          </a:r>
                          <a:r>
                            <a:rPr lang="en-US" altLang="zh-CN" sz="1600" dirty="0" smtClean="0"/>
                            <a:t>!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8796" t="-227329" r="-715741" b="-3490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0946" t="-227329" r="-108919" b="-3490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 smtClean="0"/>
                            <a:t>strongly convex </a:t>
                          </a:r>
                          <a:endParaRPr lang="zh-CN" altLang="en-US" sz="1600" dirty="0" smtClean="0"/>
                        </a:p>
                        <a:p>
                          <a:pPr algn="ctr"/>
                          <a:r>
                            <a:rPr lang="en-US" altLang="zh-CN" sz="1600" dirty="0" smtClean="0"/>
                            <a:t>Lipschitz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81071" t="-227329" r="-765" b="-3490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99564726"/>
                      </a:ext>
                    </a:extLst>
                  </a:tr>
                  <a:tr h="7015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err="1" smtClean="0"/>
                            <a:t>ssp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0946" t="-458261" r="-108919" b="-38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Convex</a:t>
                          </a:r>
                        </a:p>
                        <a:p>
                          <a:pPr algn="ctr"/>
                          <a:r>
                            <a:rPr lang="en-US" altLang="zh-CN" sz="1600" dirty="0" err="1" smtClean="0"/>
                            <a:t>lipschitz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81071" t="-458261" r="-765" b="-3886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5373141"/>
                      </a:ext>
                    </a:extLst>
                  </a:tr>
                  <a:tr h="10723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err="1" smtClean="0">
                              <a:hlinkClick r:id="rId3" action="ppaction://hlinksldjump"/>
                            </a:rPr>
                            <a:t>AsySGD</a:t>
                          </a:r>
                          <a:r>
                            <a:rPr lang="en-US" altLang="zh-CN" sz="1600" dirty="0" smtClean="0">
                              <a:hlinkClick r:id="rId3" action="ppaction://hlinksldjump"/>
                            </a:rPr>
                            <a:t> con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8796" t="-364773" r="-715741" b="-153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0946" t="-364773" r="-108919" b="-153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Nonconvex</a:t>
                          </a:r>
                        </a:p>
                        <a:p>
                          <a:pPr algn="ctr"/>
                          <a:r>
                            <a:rPr lang="en-US" altLang="zh-CN" sz="1600" dirty="0" smtClean="0"/>
                            <a:t>Lipschitz</a:t>
                          </a:r>
                        </a:p>
                        <a:p>
                          <a:pPr algn="ctr"/>
                          <a:r>
                            <a:rPr lang="en-US" altLang="zh-CN" sz="1600" dirty="0" smtClean="0"/>
                            <a:t>Bounded variance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81071" t="-364773" r="-765" b="-1539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188680"/>
                      </a:ext>
                    </a:extLst>
                  </a:tr>
                  <a:tr h="13161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err="1" smtClean="0"/>
                            <a:t>AsySGD</a:t>
                          </a:r>
                          <a:r>
                            <a:rPr lang="en-US" altLang="zh-CN" sz="1600" dirty="0" smtClean="0"/>
                            <a:t> </a:t>
                          </a:r>
                          <a:r>
                            <a:rPr lang="en-US" altLang="zh-CN" sz="1600" dirty="0" err="1" smtClean="0"/>
                            <a:t>incon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8796" t="-378704" r="-715741" b="-25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0946" t="-378704" r="-108919" b="-25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Nonconvex</a:t>
                          </a:r>
                        </a:p>
                        <a:p>
                          <a:pPr algn="ctr"/>
                          <a:r>
                            <a:rPr lang="en-US" altLang="zh-CN" sz="1600" dirty="0" smtClean="0"/>
                            <a:t>Lipschitz</a:t>
                          </a:r>
                        </a:p>
                        <a:p>
                          <a:pPr algn="ctr"/>
                          <a:r>
                            <a:rPr lang="en-US" altLang="zh-CN" sz="1600" dirty="0" smtClean="0"/>
                            <a:t>Bounded variance</a:t>
                          </a:r>
                          <a:endParaRPr lang="zh-CN" altLang="en-US" sz="1600" dirty="0" smtClean="0"/>
                        </a:p>
                        <a:p>
                          <a:pPr algn="ctr"/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81071" t="-378704" r="-765" b="-254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636599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圆角矩形 2"/>
          <p:cNvSpPr/>
          <p:nvPr/>
        </p:nvSpPr>
        <p:spPr>
          <a:xfrm>
            <a:off x="3797300" y="3297384"/>
            <a:ext cx="2857500" cy="6514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3632200" y="636599"/>
            <a:ext cx="2857500" cy="7424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2790487" y="3984358"/>
            <a:ext cx="4562929" cy="108640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2779485" y="5083661"/>
            <a:ext cx="4562929" cy="137399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2790488" y="2288640"/>
            <a:ext cx="4562929" cy="100874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0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animBg="1"/>
      <p:bldP spid="5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866" y="1243154"/>
            <a:ext cx="4247619" cy="22666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595" y="1105058"/>
            <a:ext cx="4638095" cy="2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19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内容占位符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0724509"/>
                  </p:ext>
                </p:extLst>
              </p:nvPr>
            </p:nvGraphicFramePr>
            <p:xfrm>
              <a:off x="177800" y="885824"/>
              <a:ext cx="11785599" cy="47775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6612">
                      <a:extLst>
                        <a:ext uri="{9D8B030D-6E8A-4147-A177-3AD203B41FA5}">
                          <a16:colId xmlns:a16="http://schemas.microsoft.com/office/drawing/2014/main" val="2013987733"/>
                        </a:ext>
                      </a:extLst>
                    </a:gridCol>
                    <a:gridCol w="1283580">
                      <a:extLst>
                        <a:ext uri="{9D8B030D-6E8A-4147-A177-3AD203B41FA5}">
                          <a16:colId xmlns:a16="http://schemas.microsoft.com/office/drawing/2014/main" val="11940803"/>
                        </a:ext>
                      </a:extLst>
                    </a:gridCol>
                    <a:gridCol w="5210508">
                      <a:extLst>
                        <a:ext uri="{9D8B030D-6E8A-4147-A177-3AD203B41FA5}">
                          <a16:colId xmlns:a16="http://schemas.microsoft.com/office/drawing/2014/main" val="2572617240"/>
                        </a:ext>
                      </a:extLst>
                    </a:gridCol>
                    <a:gridCol w="1079500">
                      <a:extLst>
                        <a:ext uri="{9D8B030D-6E8A-4147-A177-3AD203B41FA5}">
                          <a16:colId xmlns:a16="http://schemas.microsoft.com/office/drawing/2014/main" val="3373606186"/>
                        </a:ext>
                      </a:extLst>
                    </a:gridCol>
                    <a:gridCol w="2565399">
                      <a:extLst>
                        <a:ext uri="{9D8B030D-6E8A-4147-A177-3AD203B41FA5}">
                          <a16:colId xmlns:a16="http://schemas.microsoft.com/office/drawing/2014/main" val="3474469026"/>
                        </a:ext>
                      </a:extLst>
                    </a:gridCol>
                  </a:tblGrid>
                  <a:tr h="701506"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 smtClean="0"/>
                            <a:t>Different</a:t>
                          </a:r>
                        </a:p>
                        <a:p>
                          <a:r>
                            <a:rPr lang="en-US" altLang="zh-CN" sz="1400" dirty="0" smtClean="0"/>
                            <a:t>Implementation</a:t>
                          </a:r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/>
                            <a:t>Delay bound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/>
                            <a:t>Convergence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err="1" smtClean="0"/>
                            <a:t>Assumpution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err="1" smtClean="0"/>
                            <a:t>Setp</a:t>
                          </a:r>
                          <a:r>
                            <a:rPr lang="en-US" altLang="zh-CN" sz="1600" dirty="0" smtClean="0"/>
                            <a:t> size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5441463"/>
                      </a:ext>
                    </a:extLst>
                  </a:tr>
                  <a:tr h="82898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err="1" smtClean="0"/>
                            <a:t>AsySCD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80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𝜏</m:t>
                                </m:r>
                                <m:r>
                                  <a:rPr lang="zh-CN" altLang="en-US" sz="18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≤</m:t>
                                </m:r>
                                <m:f>
                                  <m:fPr>
                                    <m:ctrlP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  <m:sSub>
                                      <m:sSub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max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𝑒</m:t>
                                    </m:r>
                                    <m:sSub>
                                      <m:sSub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𝑟𝑒𝑠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"/>
                                    <m:ctrlPr>
                                      <a:rPr lang="zh-CN" altLang="en-US" sz="18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𝐸</m:t>
                                    </m:r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)−</m:t>
                                    </m:r>
                                    <m:sSup>
                                      <m:sSup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</m:e>
                                      <m:sup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)≤</m:t>
                                    </m:r>
                                    <m:sSup>
                                      <m:sSup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zh-CN" altLang="en-US" sz="18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1−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zh-CN" alt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zh-CN" alt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𝑙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zh-CN" altLang="en-US" sz="1800" i="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  <m:r>
                                                  <a:rPr lang="zh-CN" alt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𝑛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zh-CN" alt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zh-CN" alt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𝐿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zh-CN" altLang="en-US" sz="1800" i="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max</m:t>
                                                    </m:r>
                                                  </m:sub>
                                                </m:sSub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𝑗</m:t>
                                        </m:r>
                                      </m:sup>
                                    </m:sSup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)−</m:t>
                                    </m:r>
                                    <m:sSup>
                                      <m:sSup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</m:e>
                                      <m:sup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smtClean="0"/>
                            <a:t>Strongly convex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80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𝛾</m:t>
                                </m:r>
                                <m:r>
                                  <a:rPr lang="zh-CN" altLang="en-US" sz="18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&lt;</m:t>
                                </m:r>
                                <m:f>
                                  <m:fPr>
                                    <m:ctrlP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endChr m:val=""/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𝜌</m:t>
                                        </m:r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−1)</m:t>
                                        </m:r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𝑛</m:t>
                                            </m:r>
                                          </m:e>
                                        </m:rad>
                                        <m:sSub>
                                          <m:sSubPr>
                                            <m:ctrlP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zh-CN" altLang="en-US" sz="18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max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zh-CN" altLang="en-US" sz="1800" i="1" kern="1200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𝑟𝑒𝑠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𝜌</m:t>
                                        </m:r>
                                      </m:e>
                                      <m:sup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𝜏</m:t>
                                        </m:r>
                                      </m:sup>
                                    </m:sSup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(2+</m:t>
                                    </m:r>
                                    <m:f>
                                      <m:f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𝑟𝑒𝑠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𝑛</m:t>
                                            </m:r>
                                          </m:e>
                                        </m:rad>
                                        <m:sSub>
                                          <m:sSubPr>
                                            <m:ctrlP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zh-CN" altLang="en-US" sz="18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max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20001551"/>
                      </a:ext>
                    </a:extLst>
                  </a:tr>
                  <a:tr h="871281"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80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𝜏</m:t>
                                </m:r>
                                <m:r>
                                  <a:rPr lang="zh-CN" altLang="en-US" sz="18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≤</m:t>
                                </m:r>
                                <m:f>
                                  <m:fPr>
                                    <m:ctrlP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  <m:sSub>
                                      <m:sSub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max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𝑒</m:t>
                                    </m:r>
                                    <m:sSub>
                                      <m:sSub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𝑟𝑒𝑠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80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𝐸</m:t>
                                </m:r>
                                <m:r>
                                  <a:rPr lang="zh-CN" altLang="en-US" sz="18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lang="zh-CN" altLang="en-US" sz="1800" i="1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𝑓</m:t>
                                </m:r>
                                <m:r>
                                  <a:rPr lang="zh-CN" altLang="en-US" sz="18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zh-CN" altLang="en-US" sz="18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)−</m:t>
                                </m:r>
                                <m:sSup>
                                  <m:sSupPr>
                                    <m:ctrlP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zh-CN" altLang="en-US" sz="18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)≤</m:t>
                                </m:r>
                                <m:f>
                                  <m:fPr>
                                    <m:ctrlP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𝑗</m:t>
                                        </m:r>
                                      </m:num>
                                      <m:den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4</m:t>
                                        </m:r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𝑛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zh-CN" altLang="en-US" sz="18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max</m:t>
                                            </m:r>
                                          </m:sub>
                                        </m:sSub>
                                        <m:sSup>
                                          <m:sSupPr>
                                            <m:ctrlP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𝑅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sz="18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zh-CN" altLang="en-US" sz="18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zh-CN" alt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zh-CN" alt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sz="1800" i="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zh-CN" altLang="en-US" sz="18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)−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zh-CN" alt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zh-CN" altLang="en-US" sz="1800" i="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∗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smtClean="0"/>
                            <a:t>convex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11578374"/>
                      </a:ext>
                    </a:extLst>
                  </a:tr>
                  <a:tr h="70150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smtClean="0"/>
                            <a:t> </a:t>
                          </a:r>
                          <a:r>
                            <a:rPr lang="en-US" altLang="zh-CN" dirty="0" err="1" smtClean="0"/>
                            <a:t>async-svrg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"/>
                                    <m:endChr m:val="]"/>
                                    <m:ctrlPr>
                                      <a:rPr lang="zh-CN" altLang="en-US" sz="18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𝐸</m:t>
                                    </m:r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[</m:t>
                                    </m:r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)−</m:t>
                                    </m:r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)]≤</m:t>
                                    </m:r>
                                    <m:sSup>
                                      <m:sSup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𝜃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[</m:t>
                                    </m:r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sup>
                                    </m:sSup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)−</m:t>
                                    </m:r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Smooth</a:t>
                          </a: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Strongly convex</a:t>
                          </a:r>
                          <a:endParaRPr lang="zh-CN" altLang="en-US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zh-CN" altLang="en-US" sz="180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𝜂</m:t>
                                </m:r>
                                <m:r>
                                  <a:rPr lang="zh-CN" altLang="en-US" sz="18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0.1</m:t>
                                    </m:r>
                                  </m:num>
                                  <m:den>
                                    <m:d>
                                      <m:dPr>
                                        <m:begChr m:val=""/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2(</m:t>
                                        </m:r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𝑚𝑎𝑥</m:t>
                                        </m:r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{1,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𝛥</m:t>
                                            </m:r>
                                          </m:e>
                                          <m:sup>
                                            <m:f>
                                              <m:fPr>
                                                <m:type m:val="lin"/>
                                                <m:ctrlPr>
                                                  <a:rPr lang="zh-CN" alt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zh-CN" altLang="en-US" sz="1800" i="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zh-CN" altLang="en-US" sz="1800" i="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sup>
                                        </m:sSup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𝜏</m:t>
                                        </m:r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}</m:t>
                                        </m:r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𝐿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en-US" altLang="zh-CN" dirty="0" smtClean="0"/>
                        </a:p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CN" altLang="en-US" sz="18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zh-CN" altLang="en-US" sz="18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zh-CN" altLang="en-US" sz="1800" i="1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altLang="zh-CN" dirty="0" smtClean="0"/>
                        </a:p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zh-CN" altLang="en-US" sz="1800" i="1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𝜃</m:t>
                              </m:r>
                            </m:oMath>
                          </a14:m>
                          <a:r>
                            <a:rPr lang="en-US" altLang="zh-CN" dirty="0" smtClean="0"/>
                            <a:t>= 0.5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75373141"/>
                      </a:ext>
                    </a:extLst>
                  </a:tr>
                  <a:tr h="701506"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465718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内容占位符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0724509"/>
                  </p:ext>
                </p:extLst>
              </p:nvPr>
            </p:nvGraphicFramePr>
            <p:xfrm>
              <a:off x="177800" y="885824"/>
              <a:ext cx="11785599" cy="47775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6612">
                      <a:extLst>
                        <a:ext uri="{9D8B030D-6E8A-4147-A177-3AD203B41FA5}">
                          <a16:colId xmlns:a16="http://schemas.microsoft.com/office/drawing/2014/main" val="2013987733"/>
                        </a:ext>
                      </a:extLst>
                    </a:gridCol>
                    <a:gridCol w="1283580">
                      <a:extLst>
                        <a:ext uri="{9D8B030D-6E8A-4147-A177-3AD203B41FA5}">
                          <a16:colId xmlns:a16="http://schemas.microsoft.com/office/drawing/2014/main" val="11940803"/>
                        </a:ext>
                      </a:extLst>
                    </a:gridCol>
                    <a:gridCol w="5210508">
                      <a:extLst>
                        <a:ext uri="{9D8B030D-6E8A-4147-A177-3AD203B41FA5}">
                          <a16:colId xmlns:a16="http://schemas.microsoft.com/office/drawing/2014/main" val="2572617240"/>
                        </a:ext>
                      </a:extLst>
                    </a:gridCol>
                    <a:gridCol w="1079500">
                      <a:extLst>
                        <a:ext uri="{9D8B030D-6E8A-4147-A177-3AD203B41FA5}">
                          <a16:colId xmlns:a16="http://schemas.microsoft.com/office/drawing/2014/main" val="3373606186"/>
                        </a:ext>
                      </a:extLst>
                    </a:gridCol>
                    <a:gridCol w="2565399">
                      <a:extLst>
                        <a:ext uri="{9D8B030D-6E8A-4147-A177-3AD203B41FA5}">
                          <a16:colId xmlns:a16="http://schemas.microsoft.com/office/drawing/2014/main" val="3474469026"/>
                        </a:ext>
                      </a:extLst>
                    </a:gridCol>
                  </a:tblGrid>
                  <a:tr h="701506"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 smtClean="0"/>
                            <a:t>Different</a:t>
                          </a:r>
                        </a:p>
                        <a:p>
                          <a:r>
                            <a:rPr lang="en-US" altLang="zh-CN" sz="1400" dirty="0" smtClean="0"/>
                            <a:t>Implementation</a:t>
                          </a:r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/>
                            <a:t>Delay bound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/>
                            <a:t>Convergence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err="1" smtClean="0"/>
                            <a:t>Assumpution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err="1" smtClean="0"/>
                            <a:t>Setp</a:t>
                          </a:r>
                          <a:r>
                            <a:rPr lang="en-US" altLang="zh-CN" sz="1600" dirty="0" smtClean="0"/>
                            <a:t> size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5441463"/>
                      </a:ext>
                    </a:extLst>
                  </a:tr>
                  <a:tr h="96012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err="1" smtClean="0"/>
                            <a:t>AsySCD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8436" t="-74684" r="-690521" b="-325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6374" t="-74684" r="-70409" b="-325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smtClean="0"/>
                            <a:t>Strongly convex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59620" t="-37342" r="-950" b="-1126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0001551"/>
                      </a:ext>
                    </a:extLst>
                  </a:tr>
                  <a:tr h="960120"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8436" t="-174684" r="-690521" b="-225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6374" t="-174684" r="-70409" b="-225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smtClean="0"/>
                            <a:t>convex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11578374"/>
                      </a:ext>
                    </a:extLst>
                  </a:tr>
                  <a:tr h="145427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smtClean="0"/>
                            <a:t> </a:t>
                          </a:r>
                          <a:r>
                            <a:rPr lang="en-US" altLang="zh-CN" dirty="0" err="1" smtClean="0"/>
                            <a:t>async-svrg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6374" t="-181590" r="-70409" b="-489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Smooth</a:t>
                          </a: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Strongly convex</a:t>
                          </a:r>
                          <a:endParaRPr lang="zh-CN" altLang="en-US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59620" t="-181590" r="-950" b="-489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5373141"/>
                      </a:ext>
                    </a:extLst>
                  </a:tr>
                  <a:tr h="701506"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4657184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EAEFF7">
                <a:alpha val="0"/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198427" y="4958609"/>
            <a:ext cx="3086100" cy="70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673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内容占位符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50308140"/>
                  </p:ext>
                </p:extLst>
              </p:nvPr>
            </p:nvGraphicFramePr>
            <p:xfrm>
              <a:off x="838200" y="365125"/>
              <a:ext cx="10204808" cy="56837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7799">
                      <a:extLst>
                        <a:ext uri="{9D8B030D-6E8A-4147-A177-3AD203B41FA5}">
                          <a16:colId xmlns:a16="http://schemas.microsoft.com/office/drawing/2014/main" val="2013987733"/>
                        </a:ext>
                      </a:extLst>
                    </a:gridCol>
                    <a:gridCol w="1673936">
                      <a:extLst>
                        <a:ext uri="{9D8B030D-6E8A-4147-A177-3AD203B41FA5}">
                          <a16:colId xmlns:a16="http://schemas.microsoft.com/office/drawing/2014/main" val="11940803"/>
                        </a:ext>
                      </a:extLst>
                    </a:gridCol>
                    <a:gridCol w="4815764">
                      <a:extLst>
                        <a:ext uri="{9D8B030D-6E8A-4147-A177-3AD203B41FA5}">
                          <a16:colId xmlns:a16="http://schemas.microsoft.com/office/drawing/2014/main" val="2572617240"/>
                        </a:ext>
                      </a:extLst>
                    </a:gridCol>
                    <a:gridCol w="1346200">
                      <a:extLst>
                        <a:ext uri="{9D8B030D-6E8A-4147-A177-3AD203B41FA5}">
                          <a16:colId xmlns:a16="http://schemas.microsoft.com/office/drawing/2014/main" val="3373606186"/>
                        </a:ext>
                      </a:extLst>
                    </a:gridCol>
                    <a:gridCol w="921109">
                      <a:extLst>
                        <a:ext uri="{9D8B030D-6E8A-4147-A177-3AD203B41FA5}">
                          <a16:colId xmlns:a16="http://schemas.microsoft.com/office/drawing/2014/main" val="3474469026"/>
                        </a:ext>
                      </a:extLst>
                    </a:gridCol>
                  </a:tblGrid>
                  <a:tr h="701506"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 smtClean="0"/>
                            <a:t>Different</a:t>
                          </a:r>
                        </a:p>
                        <a:p>
                          <a:r>
                            <a:rPr lang="en-US" altLang="zh-CN" sz="1400" dirty="0" smtClean="0"/>
                            <a:t>implementation</a:t>
                          </a:r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/>
                            <a:t>Delay bound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/>
                            <a:t>Convergence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err="1" smtClean="0"/>
                            <a:t>Assumpution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err="1" smtClean="0"/>
                            <a:t>Setp</a:t>
                          </a:r>
                          <a:r>
                            <a:rPr lang="en-US" altLang="zh-CN" sz="1600" dirty="0" smtClean="0"/>
                            <a:t> size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5441463"/>
                      </a:ext>
                    </a:extLst>
                  </a:tr>
                  <a:tr h="82898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err="1" smtClean="0"/>
                            <a:t>dec</a:t>
                          </a:r>
                          <a:r>
                            <a:rPr lang="en-US" altLang="zh-CN" dirty="0" smtClean="0"/>
                            <a:t>-ADMM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800" kern="1200" dirty="0" smtClean="0">
                              <a:solidFill>
                                <a:schemeClr val="dk1"/>
                              </a:solidFill>
                              <a:ea typeface="+mn-ea"/>
                              <a:cs typeface="+mn-cs"/>
                            </a:rPr>
                            <a:t>0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800" i="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≤</m:t>
                              </m:r>
                              <m:r>
                                <a:rPr lang="zh-CN" altLang="en-US" sz="1800" i="1" kern="12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𝐿</m:t>
                              </m:r>
                              <m:r>
                                <a:rPr lang="zh-CN" altLang="en-US" sz="1800" i="0" kern="12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zh-CN" altLang="en-US" sz="1800" i="1" kern="12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800" i="1" kern="12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zh-CN" altLang="en-US" sz="1800" i="1" kern="12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zh-CN" altLang="en-US" sz="1800" i="0" kern="12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zh-CN" altLang="en-US" sz="1800" i="1" kern="12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800" i="1" kern="12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zh-CN" altLang="en-US" sz="1800" i="0" kern="12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zh-CN" altLang="en-US" sz="1800" i="0" kern="12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)−</m:t>
                              </m:r>
                              <m:r>
                                <a:rPr lang="zh-CN" altLang="en-US" sz="1800" i="1" kern="12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𝐿</m:t>
                              </m:r>
                              <m:r>
                                <a:rPr lang="zh-CN" altLang="en-US" sz="1800" i="0" kern="12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zh-CN" altLang="en-US" sz="1800" i="1" kern="12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800" i="1" kern="12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CN" altLang="en-US" sz="1800" i="0" kern="12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zh-CN" altLang="en-US" sz="1800" i="0" kern="12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zh-CN" altLang="en-US" sz="1800" i="1" kern="12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800" i="1" kern="12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zh-CN" altLang="en-US" sz="1800" i="0" kern="12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zh-CN" altLang="en-US" sz="1800" i="0" kern="12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)≤</m:t>
                              </m:r>
                              <m:f>
                                <m:fPr>
                                  <m:ctrlPr>
                                    <a:rPr lang="zh-CN" altLang="en-US" sz="1800" i="1" kern="12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800" i="0" kern="12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CN" altLang="en-US" sz="1800" i="1" kern="12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altLang="zh-CN" sz="1800" i="1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zh-CN" altLang="en-US" sz="1800" i="1" kern="1200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CN" altLang="en-US" sz="1800" i="0" kern="120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zh-CN" altLang="en-US" sz="1800" i="0" kern="120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  <m:r>
                                        <a:rPr lang="zh-CN" altLang="en-US" sz="1800" i="1" kern="120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𝛽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zh-CN" altLang="en-US" sz="1800" i="1" kern="120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1800" i="0" kern="120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‖</m:t>
                                      </m:r>
                                      <m:sSup>
                                        <m:sSupPr>
                                          <m:ctrlPr>
                                            <a:rPr lang="zh-CN" alt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𝜆</m:t>
                                          </m:r>
                                        </m:e>
                                        <m:sup>
                                          <m:r>
                                            <a:rPr lang="zh-CN" altLang="en-US" sz="1800" i="0" kern="120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sup>
                                      </m:sSup>
                                      <m:r>
                                        <a:rPr lang="zh-CN" altLang="en-US" sz="1800" i="0" kern="120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zh-CN" alt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𝜆</m:t>
                                          </m:r>
                                        </m:e>
                                        <m:sup>
                                          <m:r>
                                            <a:rPr lang="zh-CN" altLang="en-US" sz="1800" i="0" kern="120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r>
                                        <a:rPr lang="zh-CN" altLang="en-US" sz="1800" i="0" kern="120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‖</m:t>
                                      </m:r>
                                    </m:e>
                                    <m:sup>
                                      <m:r>
                                        <a:rPr lang="zh-CN" altLang="en-US" sz="1800" i="0" kern="120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zh-CN" altLang="en-US" sz="1800" i="0" kern="12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zh-CN" altLang="en-US" sz="1800" i="1" kern="120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CN" altLang="en-US" sz="1800" i="1" kern="120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𝛽</m:t>
                                      </m:r>
                                    </m:num>
                                    <m:den>
                                      <m:r>
                                        <a:rPr lang="zh-CN" altLang="en-US" sz="1800" i="0" kern="120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zh-CN" altLang="en-US" sz="1800" i="1" kern="120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1800" i="0" kern="120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‖</m:t>
                                      </m:r>
                                      <m:d>
                                        <m:dPr>
                                          <m:begChr m:val=""/>
                                          <m:ctrlPr>
                                            <a:rPr lang="zh-CN" alt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𝐵</m:t>
                                          </m:r>
                                          <m:r>
                                            <a:rPr lang="zh-CN" altLang="en-US" sz="1800" i="0" kern="120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(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zh-CN" alt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sz="1800" i="0" kern="1200">
                                                  <a:solidFill>
                                                    <a:schemeClr val="dk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0</m:t>
                                              </m:r>
                                            </m:sup>
                                          </m:sSup>
                                          <m:r>
                                            <a:rPr lang="zh-CN" altLang="en-US" sz="1800" i="0" kern="120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zh-CN" alt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sz="1800" i="0" kern="1200">
                                                  <a:solidFill>
                                                    <a:schemeClr val="dk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zh-CN" altLang="en-US" sz="1800" i="0" kern="120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‖</m:t>
                                      </m:r>
                                    </m:e>
                                    <m:sup>
                                      <m:r>
                                        <a:rPr lang="zh-CN" altLang="en-US" sz="1800" i="0" kern="120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smtClean="0"/>
                            <a:t>convex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20001551"/>
                      </a:ext>
                    </a:extLst>
                  </a:tr>
                  <a:tr h="87128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err="1" smtClean="0"/>
                            <a:t>Async</a:t>
                          </a:r>
                          <a:r>
                            <a:rPr lang="en-US" altLang="zh-CN" dirty="0" smtClean="0"/>
                            <a:t>-ADMM 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80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𝐸</m:t>
                                </m:r>
                                <m:r>
                                  <a:rPr lang="zh-CN" altLang="en-US" sz="18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[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grow m:val="on"/>
                                    <m:ctrlP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𝑁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)−</m:t>
                                    </m:r>
                                    <m:sSub>
                                      <m:sSub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)+&lt;</m:t>
                                    </m:r>
                                    <m:sSubSup>
                                      <m:sSubSup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&gt;</m:t>
                                    </m:r>
                                  </m:e>
                                </m:nary>
                                <m:r>
                                  <a:rPr lang="zh-CN" altLang="en-US" sz="18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]≤</m:t>
                                </m:r>
                                <m:f>
                                  <m:fPr>
                                    <m:ctrlP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𝑁</m:t>
                                    </m:r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𝜏</m:t>
                                    </m:r>
                                  </m:num>
                                  <m:den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𝑇𝑆</m:t>
                                    </m:r>
                                  </m:den>
                                </m:f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smtClean="0"/>
                            <a:t>convex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11578374"/>
                      </a:ext>
                    </a:extLst>
                  </a:tr>
                  <a:tr h="97659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err="1" smtClean="0"/>
                            <a:t>DisDCA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"/>
                                    <m:ctrlPr>
                                      <a:rPr lang="zh-CN" altLang="en-US" sz="18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𝑇</m:t>
                                    </m:r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≥(</m:t>
                                    </m:r>
                                    <m:f>
                                      <m:f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𝑚𝐾</m:t>
                                        </m:r>
                                      </m:den>
                                    </m:f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𝜆𝛾</m:t>
                                        </m:r>
                                      </m:den>
                                    </m:f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log</m:t>
                                    </m:r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((</m:t>
                                    </m:r>
                                    <m:f>
                                      <m:f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𝑚𝐾</m:t>
                                        </m:r>
                                      </m:den>
                                    </m:f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𝜆𝛾</m:t>
                                        </m:r>
                                      </m:den>
                                    </m:f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  <m:f>
                                      <m:f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𝜖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smooth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99564726"/>
                      </a:ext>
                    </a:extLst>
                  </a:tr>
                  <a:tr h="701506"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80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𝑇</m:t>
                                </m:r>
                                <m:r>
                                  <a:rPr lang="zh-CN" altLang="en-US" sz="18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≥</m:t>
                                </m:r>
                                <m:f>
                                  <m:fPr>
                                    <m:ctrlP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  <m:sSup>
                                      <m:sSup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𝐿</m:t>
                                        </m:r>
                                      </m:e>
                                      <m:sup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𝜆𝜖</m:t>
                                    </m:r>
                                  </m:den>
                                </m:f>
                                <m:r>
                                  <a:rPr lang="zh-CN" altLang="en-US" sz="18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zh-CN" altLang="en-US" sz="18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𝑚𝐾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err="1" smtClean="0"/>
                            <a:t>lipschitz</a:t>
                          </a:r>
                          <a:endParaRPr lang="zh-CN" altLang="en-US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75373141"/>
                      </a:ext>
                    </a:extLst>
                  </a:tr>
                  <a:tr h="70150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smtClean="0"/>
                            <a:t>DDA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"/>
                                    <m:ctrlPr>
                                      <a:rPr lang="zh-CN" altLang="en-US" sz="18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𝜏</m:t>
                                    </m:r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𝜖</m:t>
                                    </m:r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)=</m:t>
                                    </m:r>
                                    <m:f>
                                      <m:f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sSubSup>
                                          <m:sSubSupPr>
                                            <m:ctrlP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𝐶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800" b="0" i="1" kern="1200" smtClean="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h</m:t>
                                            </m:r>
                                          </m:sub>
                                          <m:sup>
                                            <m:r>
                                              <a:rPr lang="zh-CN" altLang="en-US" sz="18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𝜖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sz="18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f>
                                      <m:f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altLang="zh-CN" sz="1800" i="1" kern="1200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800" b="0" i="1" kern="1200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𝑘</m:t>
                                        </m:r>
                                        <m:r>
                                          <a:rPr lang="zh-CN" altLang="en-US" sz="1800" i="1" kern="1200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𝑟</m:t>
                                        </m:r>
                                      </m:num>
                                      <m:den>
                                        <m:r>
                                          <a:rPr lang="en-US" altLang="zh-CN" sz="1800" b="0" i="1" kern="1200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h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Lipschitz</a:t>
                          </a: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convex</a:t>
                          </a:r>
                          <a:endParaRPr lang="zh-CN" altLang="en-US" dirty="0" smtClean="0"/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465718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内容占位符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50308140"/>
                  </p:ext>
                </p:extLst>
              </p:nvPr>
            </p:nvGraphicFramePr>
            <p:xfrm>
              <a:off x="838200" y="365125"/>
              <a:ext cx="10204808" cy="571378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7799">
                      <a:extLst>
                        <a:ext uri="{9D8B030D-6E8A-4147-A177-3AD203B41FA5}">
                          <a16:colId xmlns:a16="http://schemas.microsoft.com/office/drawing/2014/main" val="2013987733"/>
                        </a:ext>
                      </a:extLst>
                    </a:gridCol>
                    <a:gridCol w="1673936">
                      <a:extLst>
                        <a:ext uri="{9D8B030D-6E8A-4147-A177-3AD203B41FA5}">
                          <a16:colId xmlns:a16="http://schemas.microsoft.com/office/drawing/2014/main" val="11940803"/>
                        </a:ext>
                      </a:extLst>
                    </a:gridCol>
                    <a:gridCol w="4815764">
                      <a:extLst>
                        <a:ext uri="{9D8B030D-6E8A-4147-A177-3AD203B41FA5}">
                          <a16:colId xmlns:a16="http://schemas.microsoft.com/office/drawing/2014/main" val="2572617240"/>
                        </a:ext>
                      </a:extLst>
                    </a:gridCol>
                    <a:gridCol w="1346200">
                      <a:extLst>
                        <a:ext uri="{9D8B030D-6E8A-4147-A177-3AD203B41FA5}">
                          <a16:colId xmlns:a16="http://schemas.microsoft.com/office/drawing/2014/main" val="3373606186"/>
                        </a:ext>
                      </a:extLst>
                    </a:gridCol>
                    <a:gridCol w="921109">
                      <a:extLst>
                        <a:ext uri="{9D8B030D-6E8A-4147-A177-3AD203B41FA5}">
                          <a16:colId xmlns:a16="http://schemas.microsoft.com/office/drawing/2014/main" val="3474469026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 smtClean="0"/>
                            <a:t>Different</a:t>
                          </a:r>
                        </a:p>
                        <a:p>
                          <a:r>
                            <a:rPr lang="en-US" altLang="zh-CN" sz="1400" dirty="0" smtClean="0"/>
                            <a:t>implementation</a:t>
                          </a:r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/>
                            <a:t>Delay bound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/>
                            <a:t>Convergence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err="1" smtClean="0"/>
                            <a:t>Assumpution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err="1" smtClean="0"/>
                            <a:t>Setp</a:t>
                          </a:r>
                          <a:r>
                            <a:rPr lang="en-US" altLang="zh-CN" sz="1600" dirty="0" smtClean="0"/>
                            <a:t> size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5441463"/>
                      </a:ext>
                    </a:extLst>
                  </a:tr>
                  <a:tr h="939165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err="1" smtClean="0"/>
                            <a:t>dec</a:t>
                          </a:r>
                          <a:r>
                            <a:rPr lang="en-US" altLang="zh-CN" dirty="0" smtClean="0"/>
                            <a:t>-ADMM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4855" t="-95484" r="-47535" b="-42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smtClean="0"/>
                            <a:t>convex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20001551"/>
                      </a:ext>
                    </a:extLst>
                  </a:tr>
                  <a:tr h="137642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err="1" smtClean="0"/>
                            <a:t>Async</a:t>
                          </a:r>
                          <a:r>
                            <a:rPr lang="en-US" altLang="zh-CN" dirty="0" smtClean="0"/>
                            <a:t>-ADMM 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4855" t="-134071" r="-47535" b="-194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smtClean="0"/>
                            <a:t>convex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11578374"/>
                      </a:ext>
                    </a:extLst>
                  </a:tr>
                  <a:tr h="97659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err="1" smtClean="0"/>
                            <a:t>DisDCA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4855" t="-330625" r="-47535" b="-1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smooth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99564726"/>
                      </a:ext>
                    </a:extLst>
                  </a:tr>
                  <a:tr h="701506"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4855" t="-593966" r="-47535" b="-14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err="1" smtClean="0"/>
                            <a:t>lipschitz</a:t>
                          </a:r>
                          <a:endParaRPr lang="zh-CN" altLang="en-US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75373141"/>
                      </a:ext>
                    </a:extLst>
                  </a:tr>
                  <a:tr h="98856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smtClean="0"/>
                            <a:t>DDA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7226" t="-496914" r="-425912" b="-1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Lipschitz</a:t>
                          </a: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convex</a:t>
                          </a:r>
                          <a:endParaRPr lang="zh-CN" altLang="en-US" dirty="0" smtClean="0"/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4657184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2DEE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699676" y="5242208"/>
            <a:ext cx="2792647" cy="590485"/>
          </a:xfrm>
          <a:prstGeom prst="rect">
            <a:avLst/>
          </a:prstGeom>
          <a:solidFill>
            <a:srgbClr val="D2DEEF"/>
          </a:solidFill>
        </p:spPr>
      </p:pic>
    </p:spTree>
    <p:extLst>
      <p:ext uri="{BB962C8B-B14F-4D97-AF65-F5344CB8AC3E}">
        <p14:creationId xmlns:p14="http://schemas.microsoft.com/office/powerpoint/2010/main" val="277584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755040" y="935770"/>
                <a:ext cx="3995902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</m:nary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040" y="935770"/>
                <a:ext cx="3995902" cy="9326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578721" y="2151764"/>
                <a:ext cx="4348540" cy="5217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b>
                          </m:s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721" y="2151764"/>
                <a:ext cx="4348540" cy="5217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755040" y="3009064"/>
                <a:ext cx="6219588" cy="5217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)−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b>
                          </m:s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040" y="3009064"/>
                <a:ext cx="6219588" cy="5217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755040" y="5934816"/>
                <a:ext cx="75925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280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]=</m:t>
                          </m:r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28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]−</m:t>
                          </m:r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0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b>
                          </m:s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040" y="5934816"/>
                <a:ext cx="759259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839623" y="5303220"/>
                <a:ext cx="7508007" cy="837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zh-CN" altLang="en-US" sz="2400" i="0">
                        <a:latin typeface="Cambria Math" panose="02040503050406030204" pitchFamily="18" charset="0"/>
                      </a:rPr>
                      <m:t>=(1−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zh-CN" altLang="en-US" sz="2400" i="0">
                        <a:latin typeface="Cambria Math" panose="02040503050406030204" pitchFamily="18" charset="0"/>
                      </a:rPr>
                      <m:t>)</m:t>
                    </m:r>
                    <m:sSubSup>
                      <m:sSub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zh-CN" altLang="en-US" sz="2400" dirty="0"/>
                  <a:t> </a:t>
                </a:r>
                <a:r>
                  <a:rPr lang="zh-CN" altLang="en-US" sz="2400" dirty="0" smtClean="0"/>
                  <a:t>     </a:t>
                </a:r>
                <a:r>
                  <a:rPr lang="zh-CN" altLang="en-US" sz="2000" dirty="0" smtClean="0"/>
                  <a:t>geometrically distribut</a:t>
                </a:r>
                <a:r>
                  <a:rPr lang="en-US" altLang="zh-CN" sz="2000" dirty="0" smtClean="0"/>
                  <a:t>ion</a:t>
                </a:r>
                <a:endParaRPr lang="zh-CN" altLang="en-US" sz="2000" dirty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9623" y="5303220"/>
                <a:ext cx="7508007" cy="837537"/>
              </a:xfrm>
              <a:prstGeom prst="rect">
                <a:avLst/>
              </a:prstGeom>
              <a:blipFill>
                <a:blip r:embed="rId6"/>
                <a:stretch>
                  <a:fillRect l="-2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839624" y="4132731"/>
                <a:ext cx="3888372" cy="8592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</m:m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𝛻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9624" y="4132731"/>
                <a:ext cx="3888372" cy="8592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圆角矩形 10"/>
          <p:cNvSpPr/>
          <p:nvPr/>
        </p:nvSpPr>
        <p:spPr>
          <a:xfrm>
            <a:off x="171497" y="1099160"/>
            <a:ext cx="2583543" cy="57588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dirty="0"/>
              <a:t> </a:t>
            </a:r>
            <a:r>
              <a:rPr lang="en-US" altLang="zh-CN" dirty="0" smtClean="0"/>
              <a:t>objective function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r>
              <a:rPr lang="en-US" altLang="zh-CN" dirty="0" smtClean="0"/>
              <a:t>SGD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 smtClean="0"/>
          </a:p>
          <a:p>
            <a:pPr algn="ctr"/>
            <a:r>
              <a:rPr lang="en-US" altLang="zh-CN" dirty="0" smtClean="0"/>
              <a:t>Momentum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 smtClean="0"/>
          </a:p>
          <a:p>
            <a:pPr algn="ctr"/>
            <a:r>
              <a:rPr lang="en-US" altLang="zh-CN" dirty="0" smtClean="0"/>
              <a:t>Staleness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 smtClean="0"/>
              <a:t>Asynchronous SGD</a:t>
            </a:r>
          </a:p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  <a:p>
            <a:pPr algn="ctr"/>
            <a:r>
              <a:rPr lang="en-US" altLang="zh-CN" dirty="0" err="1" smtClean="0"/>
              <a:t>Assumpution</a:t>
            </a:r>
            <a:endParaRPr lang="en-US" altLang="zh-CN" dirty="0" smtClean="0"/>
          </a:p>
          <a:p>
            <a:pPr algn="ctr"/>
            <a:endParaRPr lang="en-US" altLang="zh-CN" dirty="0"/>
          </a:p>
          <a:p>
            <a:pPr algn="ctr"/>
            <a:r>
              <a:rPr lang="en-US" altLang="zh-CN" dirty="0" smtClean="0"/>
              <a:t>Conclusion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755040" y="3904873"/>
                <a:ext cx="449097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      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040" y="3904873"/>
                <a:ext cx="4490973" cy="461665"/>
              </a:xfrm>
              <a:prstGeom prst="rect">
                <a:avLst/>
              </a:prstGeom>
              <a:blipFill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497" y="788653"/>
            <a:ext cx="12304762" cy="2200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76493" y="3009064"/>
            <a:ext cx="5857143" cy="3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P spid="10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Overview of distributed machine </a:t>
            </a:r>
            <a:r>
              <a:rPr lang="en-US" altLang="zh-CN" b="1" dirty="0" smtClean="0"/>
              <a:t>learning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Why </a:t>
            </a:r>
            <a:r>
              <a:rPr lang="en-US" altLang="zh-CN" dirty="0" smtClean="0"/>
              <a:t>distributed machine learning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How distributed machine learning</a:t>
            </a:r>
          </a:p>
          <a:p>
            <a:endParaRPr lang="en-US" altLang="zh-CN" dirty="0" smtClean="0"/>
          </a:p>
          <a:p>
            <a:r>
              <a:rPr lang="en-US" altLang="zh-CN" dirty="0"/>
              <a:t>Some potential </a:t>
            </a:r>
            <a:r>
              <a:rPr lang="en-US" altLang="zh-CN" dirty="0" smtClean="0"/>
              <a:t>problem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912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900" y="365125"/>
            <a:ext cx="11252200" cy="1325563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Tradeoff between computation and communication</a:t>
            </a:r>
            <a:endParaRPr lang="zh-CN" altLang="en-US" sz="4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99" y="2895415"/>
            <a:ext cx="6066953" cy="28271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6020952" y="2667975"/>
                <a:ext cx="6171048" cy="4313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Fix  the number processes K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𝐶𝑜𝑚𝑚𝑢𝑛𝑖𝑐𝑎𝑡𝑖𝑜𝑛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𝛺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𝑚𝐾</m:t>
                              </m:r>
                            </m:den>
                          </m:f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f>
                                    <m:fPr>
                                      <m:type m:val="lin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den>
                                  </m:f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𝐶𝑜𝑚𝑝𝑢𝑡𝑎𝑡𝑖𝑜𝑛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𝑚𝑇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𝛺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f>
                                    <m:fPr>
                                      <m:type m:val="lin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den>
                                  </m:f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  <a:p>
                <a:endParaRPr lang="zh-CN" altLang="en-US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 smtClean="0"/>
                  <a:t>When 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&lt;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𝛩</m:t>
                    </m:r>
                    <m:d>
                      <m:d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f>
                                  <m:fPr>
                                    <m:type m:val="lin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num>
                                  <m:den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den>
                                </m:f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sup>
                            </m:sSup>
                          </m:num>
                          <m:den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dirty="0"/>
                  <a:t> the communication cost decreases as m increases, and the computation costs increases as m </a:t>
                </a:r>
                <a:r>
                  <a:rPr lang="en-US" altLang="zh-CN" dirty="0" smtClean="0"/>
                  <a:t>increases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When 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𝛩</m:t>
                    </m:r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f>
                                  <m:fPr>
                                    <m:type m:val="lin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num>
                                  <m:den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den>
                                </m:f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sup>
                            </m:sSup>
                          </m:num>
                          <m:den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dirty="0"/>
                  <a:t> increasing the value of m will </a:t>
                </a:r>
                <a:r>
                  <a:rPr lang="en-US" altLang="zh-CN" dirty="0" smtClean="0"/>
                  <a:t>become less influential </a:t>
                </a:r>
                <a:r>
                  <a:rPr lang="en-US" altLang="zh-CN" dirty="0"/>
                  <a:t>on reducing the communication cost; while the computation cost would blow up</a:t>
                </a:r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952" y="2667975"/>
                <a:ext cx="6171048" cy="4313360"/>
              </a:xfrm>
              <a:prstGeom prst="rect">
                <a:avLst/>
              </a:prstGeom>
              <a:blipFill>
                <a:blip r:embed="rId4"/>
                <a:stretch>
                  <a:fillRect l="-889" t="-849" r="-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3924380" y="305986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3746735" y="305986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3709385" y="305986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3664886" y="305986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5208802" y="305986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内容占位符 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76223175"/>
                  </p:ext>
                </p:extLst>
              </p:nvPr>
            </p:nvGraphicFramePr>
            <p:xfrm>
              <a:off x="358303" y="1452516"/>
              <a:ext cx="11681298" cy="8180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591001">
                      <a:extLst>
                        <a:ext uri="{9D8B030D-6E8A-4147-A177-3AD203B41FA5}">
                          <a16:colId xmlns:a16="http://schemas.microsoft.com/office/drawing/2014/main" val="1833905018"/>
                        </a:ext>
                      </a:extLst>
                    </a:gridCol>
                    <a:gridCol w="1839504">
                      <a:extLst>
                        <a:ext uri="{9D8B030D-6E8A-4147-A177-3AD203B41FA5}">
                          <a16:colId xmlns:a16="http://schemas.microsoft.com/office/drawing/2014/main" val="4188468141"/>
                        </a:ext>
                      </a:extLst>
                    </a:gridCol>
                    <a:gridCol w="4897992">
                      <a:extLst>
                        <a:ext uri="{9D8B030D-6E8A-4147-A177-3AD203B41FA5}">
                          <a16:colId xmlns:a16="http://schemas.microsoft.com/office/drawing/2014/main" val="3578805723"/>
                        </a:ext>
                      </a:extLst>
                    </a:gridCol>
                    <a:gridCol w="1460500">
                      <a:extLst>
                        <a:ext uri="{9D8B030D-6E8A-4147-A177-3AD203B41FA5}">
                          <a16:colId xmlns:a16="http://schemas.microsoft.com/office/drawing/2014/main" val="1525632568"/>
                        </a:ext>
                      </a:extLst>
                    </a:gridCol>
                    <a:gridCol w="1892301">
                      <a:extLst>
                        <a:ext uri="{9D8B030D-6E8A-4147-A177-3AD203B41FA5}">
                          <a16:colId xmlns:a16="http://schemas.microsoft.com/office/drawing/2014/main" val="3533919970"/>
                        </a:ext>
                      </a:extLst>
                    </a:gridCol>
                  </a:tblGrid>
                  <a:tr h="8180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err="1" smtClean="0"/>
                            <a:t>DisDCA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smtClean="0"/>
                            <a:t>synchronous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"/>
                                    <m:ctrlPr>
                                      <a:rPr lang="zh-CN" altLang="en-US" sz="18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𝑇</m:t>
                                    </m:r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≥(</m:t>
                                    </m:r>
                                    <m:f>
                                      <m:f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𝑚𝐾</m:t>
                                        </m:r>
                                      </m:den>
                                    </m:f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𝜆𝛾</m:t>
                                        </m:r>
                                      </m:den>
                                    </m:f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log</m:t>
                                    </m:r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((</m:t>
                                    </m:r>
                                    <m:f>
                                      <m:f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𝑚𝐾</m:t>
                                        </m:r>
                                      </m:den>
                                    </m:f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𝜆𝛾</m:t>
                                        </m:r>
                                      </m:den>
                                    </m:f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  <m:f>
                                      <m:f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𝜖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800" b="0" i="1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1/</m:t>
                              </m:r>
                              <m:r>
                                <a:rPr lang="zh-CN" altLang="en-US" sz="1800" i="1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𝛾</m:t>
                              </m:r>
                            </m:oMath>
                          </a14:m>
                          <a:r>
                            <a:rPr lang="en-US" altLang="zh-CN" dirty="0" smtClean="0"/>
                            <a:t> smooth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"/>
                                    <m:ctrlP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𝛩</m:t>
                                    </m:r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begChr m:val=""/>
                                            <m:ctrlP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zh-CN" altLang="en-US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f>
                                              <m:fPr>
                                                <m:type m:val="lin"/>
                                                <m:ctrlPr>
                                                  <a:rPr lang="zh-CN" alt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zh-CN" altLang="en-US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zh-CN" altLang="en-US"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</m:den>
                                            </m:f>
                                            <m:r>
                                              <a:rPr lang="zh-CN" altLang="en-US">
                                                <a:latin typeface="Cambria Math" panose="02040503050406030204" pitchFamily="18" charset="0"/>
                                              </a:rPr>
                                              <m:t>1+</m:t>
                                            </m:r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23788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内容占位符 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76223175"/>
                  </p:ext>
                </p:extLst>
              </p:nvPr>
            </p:nvGraphicFramePr>
            <p:xfrm>
              <a:off x="358303" y="1452516"/>
              <a:ext cx="11681298" cy="8180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591001">
                      <a:extLst>
                        <a:ext uri="{9D8B030D-6E8A-4147-A177-3AD203B41FA5}">
                          <a16:colId xmlns:a16="http://schemas.microsoft.com/office/drawing/2014/main" val="1833905018"/>
                        </a:ext>
                      </a:extLst>
                    </a:gridCol>
                    <a:gridCol w="1839504">
                      <a:extLst>
                        <a:ext uri="{9D8B030D-6E8A-4147-A177-3AD203B41FA5}">
                          <a16:colId xmlns:a16="http://schemas.microsoft.com/office/drawing/2014/main" val="4188468141"/>
                        </a:ext>
                      </a:extLst>
                    </a:gridCol>
                    <a:gridCol w="4897992">
                      <a:extLst>
                        <a:ext uri="{9D8B030D-6E8A-4147-A177-3AD203B41FA5}">
                          <a16:colId xmlns:a16="http://schemas.microsoft.com/office/drawing/2014/main" val="3578805723"/>
                        </a:ext>
                      </a:extLst>
                    </a:gridCol>
                    <a:gridCol w="1460500">
                      <a:extLst>
                        <a:ext uri="{9D8B030D-6E8A-4147-A177-3AD203B41FA5}">
                          <a16:colId xmlns:a16="http://schemas.microsoft.com/office/drawing/2014/main" val="1525632568"/>
                        </a:ext>
                      </a:extLst>
                    </a:gridCol>
                    <a:gridCol w="1892301">
                      <a:extLst>
                        <a:ext uri="{9D8B030D-6E8A-4147-A177-3AD203B41FA5}">
                          <a16:colId xmlns:a16="http://schemas.microsoft.com/office/drawing/2014/main" val="3533919970"/>
                        </a:ext>
                      </a:extLst>
                    </a:gridCol>
                  </a:tblGrid>
                  <a:tr h="8180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err="1" smtClean="0"/>
                            <a:t>DisDCA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smtClean="0"/>
                            <a:t>synchronous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70149" t="-50370" r="-68781" b="-8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70000" t="-50370" r="-130417" b="-8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17042" t="-50370" r="-643" b="-8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37889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3495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900" y="365125"/>
            <a:ext cx="11252200" cy="1325563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Tradeoff between computation and communication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内容占位符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434647257"/>
                  </p:ext>
                </p:extLst>
              </p:nvPr>
            </p:nvGraphicFramePr>
            <p:xfrm>
              <a:off x="358303" y="1452516"/>
              <a:ext cx="11681298" cy="8180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591001">
                      <a:extLst>
                        <a:ext uri="{9D8B030D-6E8A-4147-A177-3AD203B41FA5}">
                          <a16:colId xmlns:a16="http://schemas.microsoft.com/office/drawing/2014/main" val="1833905018"/>
                        </a:ext>
                      </a:extLst>
                    </a:gridCol>
                    <a:gridCol w="1839504">
                      <a:extLst>
                        <a:ext uri="{9D8B030D-6E8A-4147-A177-3AD203B41FA5}">
                          <a16:colId xmlns:a16="http://schemas.microsoft.com/office/drawing/2014/main" val="4188468141"/>
                        </a:ext>
                      </a:extLst>
                    </a:gridCol>
                    <a:gridCol w="4897992">
                      <a:extLst>
                        <a:ext uri="{9D8B030D-6E8A-4147-A177-3AD203B41FA5}">
                          <a16:colId xmlns:a16="http://schemas.microsoft.com/office/drawing/2014/main" val="3578805723"/>
                        </a:ext>
                      </a:extLst>
                    </a:gridCol>
                    <a:gridCol w="1460500">
                      <a:extLst>
                        <a:ext uri="{9D8B030D-6E8A-4147-A177-3AD203B41FA5}">
                          <a16:colId xmlns:a16="http://schemas.microsoft.com/office/drawing/2014/main" val="1525632568"/>
                        </a:ext>
                      </a:extLst>
                    </a:gridCol>
                    <a:gridCol w="1892301">
                      <a:extLst>
                        <a:ext uri="{9D8B030D-6E8A-4147-A177-3AD203B41FA5}">
                          <a16:colId xmlns:a16="http://schemas.microsoft.com/office/drawing/2014/main" val="3533919970"/>
                        </a:ext>
                      </a:extLst>
                    </a:gridCol>
                  </a:tblGrid>
                  <a:tr h="8180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err="1" smtClean="0"/>
                            <a:t>DisDCA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smtClean="0"/>
                            <a:t>synchronous update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"/>
                                    <m:ctrlPr>
                                      <a:rPr lang="zh-CN" altLang="en-US" sz="18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𝑇</m:t>
                                    </m:r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≥(</m:t>
                                    </m:r>
                                    <m:f>
                                      <m:f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𝑚𝐾</m:t>
                                        </m:r>
                                      </m:den>
                                    </m:f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𝜆𝛾</m:t>
                                        </m:r>
                                      </m:den>
                                    </m:f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log</m:t>
                                    </m:r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((</m:t>
                                    </m:r>
                                    <m:f>
                                      <m:f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𝑚𝐾</m:t>
                                        </m:r>
                                      </m:den>
                                    </m:f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𝜆𝛾</m:t>
                                        </m:r>
                                      </m:den>
                                    </m:f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  <m:f>
                                      <m:f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𝜖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800" b="0" i="1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1/</m:t>
                              </m:r>
                              <m:r>
                                <a:rPr lang="zh-CN" altLang="en-US" sz="1800" i="1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𝛾</m:t>
                              </m:r>
                            </m:oMath>
                          </a14:m>
                          <a:r>
                            <a:rPr lang="en-US" altLang="zh-CN" dirty="0" smtClean="0"/>
                            <a:t> smooth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"/>
                                    <m:ctrlP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𝛩</m:t>
                                    </m:r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begChr m:val=""/>
                                            <m:ctrlP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zh-CN" altLang="en-US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f>
                                              <m:fPr>
                                                <m:type m:val="lin"/>
                                                <m:ctrlPr>
                                                  <a:rPr lang="zh-CN" alt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zh-CN" altLang="en-US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zh-CN" altLang="en-US"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</m:den>
                                            </m:f>
                                            <m:r>
                                              <a:rPr lang="zh-CN" altLang="en-US">
                                                <a:latin typeface="Cambria Math" panose="02040503050406030204" pitchFamily="18" charset="0"/>
                                              </a:rPr>
                                              <m:t>1+</m:t>
                                            </m:r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23788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内容占位符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434647257"/>
                  </p:ext>
                </p:extLst>
              </p:nvPr>
            </p:nvGraphicFramePr>
            <p:xfrm>
              <a:off x="358303" y="1452516"/>
              <a:ext cx="11681298" cy="8180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591001">
                      <a:extLst>
                        <a:ext uri="{9D8B030D-6E8A-4147-A177-3AD203B41FA5}">
                          <a16:colId xmlns:a16="http://schemas.microsoft.com/office/drawing/2014/main" val="1833905018"/>
                        </a:ext>
                      </a:extLst>
                    </a:gridCol>
                    <a:gridCol w="1839504">
                      <a:extLst>
                        <a:ext uri="{9D8B030D-6E8A-4147-A177-3AD203B41FA5}">
                          <a16:colId xmlns:a16="http://schemas.microsoft.com/office/drawing/2014/main" val="4188468141"/>
                        </a:ext>
                      </a:extLst>
                    </a:gridCol>
                    <a:gridCol w="4897992">
                      <a:extLst>
                        <a:ext uri="{9D8B030D-6E8A-4147-A177-3AD203B41FA5}">
                          <a16:colId xmlns:a16="http://schemas.microsoft.com/office/drawing/2014/main" val="3578805723"/>
                        </a:ext>
                      </a:extLst>
                    </a:gridCol>
                    <a:gridCol w="1460500">
                      <a:extLst>
                        <a:ext uri="{9D8B030D-6E8A-4147-A177-3AD203B41FA5}">
                          <a16:colId xmlns:a16="http://schemas.microsoft.com/office/drawing/2014/main" val="1525632568"/>
                        </a:ext>
                      </a:extLst>
                    </a:gridCol>
                    <a:gridCol w="1892301">
                      <a:extLst>
                        <a:ext uri="{9D8B030D-6E8A-4147-A177-3AD203B41FA5}">
                          <a16:colId xmlns:a16="http://schemas.microsoft.com/office/drawing/2014/main" val="3533919970"/>
                        </a:ext>
                      </a:extLst>
                    </a:gridCol>
                  </a:tblGrid>
                  <a:tr h="8180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err="1" smtClean="0"/>
                            <a:t>DisDCA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smtClean="0"/>
                            <a:t>synchronous </a:t>
                          </a:r>
                          <a:r>
                            <a:rPr lang="en-US" altLang="zh-CN" dirty="0" smtClean="0"/>
                            <a:t>update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0149" t="-50370" r="-68781" b="-8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70000" t="-50370" r="-130417" b="-8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17042" t="-50370" r="-643" b="-8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37889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97015"/>
            <a:ext cx="6066953" cy="28271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6020952" y="2756123"/>
                <a:ext cx="6171048" cy="3759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Fix  the number of samples 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𝐶𝑜𝑚𝑚𝑢𝑛𝑖𝑐𝑎𝑡𝑖𝑜𝑛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𝛺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f>
                                    <m:fPr>
                                      <m:type m:val="lin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den>
                                  </m:f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𝐶𝑜𝑚𝑝𝑢𝑡𝑎𝑡𝑖𝑜𝑛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𝛺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f>
                                    <m:fPr>
                                      <m:type m:val="lin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den>
                                  </m:f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  <a:p>
                <a:endParaRPr lang="zh-CN" altLang="en-US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 smtClean="0"/>
                  <a:t>When  K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&lt;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𝛩</m:t>
                    </m:r>
                    <m:d>
                      <m:d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f>
                                  <m:fPr>
                                    <m:type m:val="lin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num>
                                  <m:den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den>
                                </m:f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dirty="0"/>
                  <a:t> as K increases the computation </a:t>
                </a:r>
                <a:r>
                  <a:rPr lang="en-US" altLang="zh-CN" dirty="0" smtClean="0"/>
                  <a:t>cost would </a:t>
                </a:r>
                <a:r>
                  <a:rPr lang="en-US" altLang="zh-CN" dirty="0"/>
                  <a:t>decrease and the communication cost would increase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When 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𝛩</m:t>
                    </m:r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f>
                                  <m:fPr>
                                    <m:type m:val="lin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num>
                                  <m:den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den>
                                </m:f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dirty="0"/>
                  <a:t> the effect of increasing K on reducing the computation cost would diminish.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952" y="2756123"/>
                <a:ext cx="6171048" cy="3759362"/>
              </a:xfrm>
              <a:prstGeom prst="rect">
                <a:avLst/>
              </a:prstGeom>
              <a:blipFill>
                <a:blip r:embed="rId5"/>
                <a:stretch>
                  <a:fillRect l="-889" t="-810" b="-1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3924380" y="305986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3746735" y="305986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3709385" y="305986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3664886" y="305986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5208802" y="305986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1491099" y="3085667"/>
            <a:ext cx="7435406" cy="3224124"/>
            <a:chOff x="2534094" y="2719476"/>
            <a:chExt cx="7123809" cy="296002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19809" y="2719476"/>
              <a:ext cx="6952381" cy="1419048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34094" y="4155692"/>
              <a:ext cx="7123809" cy="15238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8630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469900" y="365125"/>
            <a:ext cx="11252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smtClean="0"/>
              <a:t>Tradeoff between computation and communication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5475946"/>
                  </p:ext>
                </p:extLst>
              </p:nvPr>
            </p:nvGraphicFramePr>
            <p:xfrm>
              <a:off x="323850" y="1433739"/>
              <a:ext cx="11544300" cy="871281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962930">
                      <a:extLst>
                        <a:ext uri="{9D8B030D-6E8A-4147-A177-3AD203B41FA5}">
                          <a16:colId xmlns:a16="http://schemas.microsoft.com/office/drawing/2014/main" val="2145073242"/>
                        </a:ext>
                      </a:extLst>
                    </a:gridCol>
                    <a:gridCol w="1158805">
                      <a:extLst>
                        <a:ext uri="{9D8B030D-6E8A-4147-A177-3AD203B41FA5}">
                          <a16:colId xmlns:a16="http://schemas.microsoft.com/office/drawing/2014/main" val="1673520321"/>
                        </a:ext>
                      </a:extLst>
                    </a:gridCol>
                    <a:gridCol w="5153924">
                      <a:extLst>
                        <a:ext uri="{9D8B030D-6E8A-4147-A177-3AD203B41FA5}">
                          <a16:colId xmlns:a16="http://schemas.microsoft.com/office/drawing/2014/main" val="3257342225"/>
                        </a:ext>
                      </a:extLst>
                    </a:gridCol>
                    <a:gridCol w="1407841">
                      <a:extLst>
                        <a:ext uri="{9D8B030D-6E8A-4147-A177-3AD203B41FA5}">
                          <a16:colId xmlns:a16="http://schemas.microsoft.com/office/drawing/2014/main" val="2258034284"/>
                        </a:ext>
                      </a:extLst>
                    </a:gridCol>
                    <a:gridCol w="1860800">
                      <a:extLst>
                        <a:ext uri="{9D8B030D-6E8A-4147-A177-3AD203B41FA5}">
                          <a16:colId xmlns:a16="http://schemas.microsoft.com/office/drawing/2014/main" val="3087053842"/>
                        </a:ext>
                      </a:extLst>
                    </a:gridCol>
                  </a:tblGrid>
                  <a:tr h="87128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err="1" smtClean="0"/>
                            <a:t>Async</a:t>
                          </a:r>
                          <a:r>
                            <a:rPr lang="en-US" altLang="zh-CN" dirty="0" smtClean="0"/>
                            <a:t>-ADMM 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80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𝐸</m:t>
                                </m:r>
                                <m:r>
                                  <a:rPr lang="zh-CN" altLang="en-US" sz="18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[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grow m:val="on"/>
                                    <m:ctrlP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𝑁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)−</m:t>
                                    </m:r>
                                    <m:sSub>
                                      <m:sSub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)+&lt;</m:t>
                                    </m:r>
                                    <m:sSubSup>
                                      <m:sSubSup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&gt;</m:t>
                                    </m:r>
                                  </m:e>
                                </m:nary>
                                <m:r>
                                  <a:rPr lang="zh-CN" altLang="en-US" sz="18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]≤</m:t>
                                </m:r>
                                <m:f>
                                  <m:fPr>
                                    <m:ctrlP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𝑁</m:t>
                                    </m:r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𝜏</m:t>
                                    </m:r>
                                  </m:num>
                                  <m:den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𝑇𝑆</m:t>
                                    </m:r>
                                  </m:den>
                                </m:f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smtClean="0"/>
                            <a:t>convex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282683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5475946"/>
                  </p:ext>
                </p:extLst>
              </p:nvPr>
            </p:nvGraphicFramePr>
            <p:xfrm>
              <a:off x="323850" y="1433739"/>
              <a:ext cx="11544300" cy="871281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962930">
                      <a:extLst>
                        <a:ext uri="{9D8B030D-6E8A-4147-A177-3AD203B41FA5}">
                          <a16:colId xmlns:a16="http://schemas.microsoft.com/office/drawing/2014/main" val="2145073242"/>
                        </a:ext>
                      </a:extLst>
                    </a:gridCol>
                    <a:gridCol w="1158805">
                      <a:extLst>
                        <a:ext uri="{9D8B030D-6E8A-4147-A177-3AD203B41FA5}">
                          <a16:colId xmlns:a16="http://schemas.microsoft.com/office/drawing/2014/main" val="1673520321"/>
                        </a:ext>
                      </a:extLst>
                    </a:gridCol>
                    <a:gridCol w="5153924">
                      <a:extLst>
                        <a:ext uri="{9D8B030D-6E8A-4147-A177-3AD203B41FA5}">
                          <a16:colId xmlns:a16="http://schemas.microsoft.com/office/drawing/2014/main" val="3257342225"/>
                        </a:ext>
                      </a:extLst>
                    </a:gridCol>
                    <a:gridCol w="1407841">
                      <a:extLst>
                        <a:ext uri="{9D8B030D-6E8A-4147-A177-3AD203B41FA5}">
                          <a16:colId xmlns:a16="http://schemas.microsoft.com/office/drawing/2014/main" val="2258034284"/>
                        </a:ext>
                      </a:extLst>
                    </a:gridCol>
                    <a:gridCol w="1860800">
                      <a:extLst>
                        <a:ext uri="{9D8B030D-6E8A-4147-A177-3AD203B41FA5}">
                          <a16:colId xmlns:a16="http://schemas.microsoft.com/office/drawing/2014/main" val="3087053842"/>
                        </a:ext>
                      </a:extLst>
                    </a:gridCol>
                  </a:tblGrid>
                  <a:tr h="87128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err="1" smtClean="0"/>
                            <a:t>Async</a:t>
                          </a:r>
                          <a:r>
                            <a:rPr lang="en-US" altLang="zh-CN" dirty="0" smtClean="0"/>
                            <a:t>-ADMM 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0638" t="-694" r="-63593" b="-13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smtClean="0"/>
                            <a:t>convex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2826836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0" y="2645165"/>
                <a:ext cx="6096000" cy="72846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1"/>
                <a:r>
                  <a:rPr lang="en-US" altLang="zh-CN" dirty="0"/>
                  <a:t>ADMM</a:t>
                </a:r>
                <a:r>
                  <a:rPr lang="zh-CN" altLang="en-US" dirty="0"/>
                  <a:t>：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x</m:t>
                        </m:r>
                      </m:lim>
                    </m:limLow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subject to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45165"/>
                <a:ext cx="6096000" cy="728469"/>
              </a:xfrm>
              <a:prstGeom prst="rect">
                <a:avLst/>
              </a:prstGeom>
              <a:blipFill>
                <a:blip r:embed="rId4"/>
                <a:stretch>
                  <a:fillRect t="-4202" b="-12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00" y="3558562"/>
            <a:ext cx="4261757" cy="53390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6"/>
          <a:srcRect r="10030"/>
          <a:stretch/>
        </p:blipFill>
        <p:spPr>
          <a:xfrm>
            <a:off x="469900" y="4277391"/>
            <a:ext cx="4232729" cy="16152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8206920" y="2701013"/>
                <a:ext cx="897618" cy="6167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𝑇𝑆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6920" y="2701013"/>
                <a:ext cx="897618" cy="6167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6096000" y="3373634"/>
                <a:ext cx="5865708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/>
                  <a:t>When N</a:t>
                </a:r>
                <a:r>
                  <a:rPr lang="en-US" altLang="zh-CN" dirty="0" smtClean="0"/>
                  <a:t>(</a:t>
                </a:r>
                <a:r>
                  <a:rPr lang="en-US" altLang="zh-CN" dirty="0"/>
                  <a:t>the number of workers </a:t>
                </a:r>
                <a:r>
                  <a:rPr lang="en-US" altLang="zh-CN" dirty="0" smtClean="0"/>
                  <a:t>)</a:t>
                </a:r>
                <a:r>
                  <a:rPr lang="zh-CN" altLang="en-US" dirty="0" smtClean="0"/>
                  <a:t> is large</a:t>
                </a:r>
                <a:endParaRPr lang="en-US" altLang="zh-CN" dirty="0" smtClean="0"/>
              </a:p>
              <a:p>
                <a:r>
                  <a:rPr lang="zh-CN" altLang="en-US" dirty="0" smtClean="0"/>
                  <a:t>When </a:t>
                </a:r>
                <a:r>
                  <a:rPr lang="en-US" altLang="zh-CN" dirty="0" smtClean="0"/>
                  <a:t>S(the minimum number of updates to wait) </a:t>
                </a:r>
                <a:r>
                  <a:rPr lang="zh-CN" altLang="en-US" dirty="0" smtClean="0"/>
                  <a:t>is </a:t>
                </a:r>
                <a:r>
                  <a:rPr lang="zh-CN" altLang="en-US" dirty="0"/>
                  <a:t>large</a:t>
                </a:r>
              </a:p>
              <a:p>
                <a:r>
                  <a:rPr lang="zh-CN" altLang="en-US" dirty="0"/>
                  <a:t>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τ</m:t>
                    </m:r>
                  </m:oMath>
                </a14:m>
                <a:r>
                  <a:rPr lang="en-US" altLang="zh-CN" dirty="0" smtClean="0"/>
                  <a:t>(the maximum number of delay)</a:t>
                </a:r>
                <a:r>
                  <a:rPr lang="zh-CN" altLang="en-US" dirty="0" smtClean="0"/>
                  <a:t> </a:t>
                </a:r>
                <a:r>
                  <a:rPr lang="zh-CN" altLang="en-US" dirty="0"/>
                  <a:t>is large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373634"/>
                <a:ext cx="5865708" cy="1200329"/>
              </a:xfrm>
              <a:prstGeom prst="rect">
                <a:avLst/>
              </a:prstGeom>
              <a:blipFill>
                <a:blip r:embed="rId8"/>
                <a:stretch>
                  <a:fillRect l="-832" t="-2538" r="-1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4424840"/>
            <a:ext cx="5450235" cy="2120491"/>
          </a:xfrm>
          <a:prstGeom prst="rect">
            <a:avLst/>
          </a:prstGeom>
          <a:solidFill>
            <a:srgbClr val="FFC000"/>
          </a:solidFill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02069" y="2645165"/>
            <a:ext cx="6038095" cy="4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87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69900" y="365125"/>
            <a:ext cx="11252200" cy="1325563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Tradeoff between computation and communication</a:t>
            </a:r>
            <a:endParaRPr lang="zh-CN" altLang="en-US" sz="4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4210381"/>
            <a:ext cx="3076190" cy="26476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2043" y="1332623"/>
            <a:ext cx="8285714" cy="10285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01" y="2681432"/>
            <a:ext cx="4000500" cy="17007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内容占位符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04795753"/>
                  </p:ext>
                </p:extLst>
              </p:nvPr>
            </p:nvGraphicFramePr>
            <p:xfrm>
              <a:off x="4181002" y="2713815"/>
              <a:ext cx="7541098" cy="8180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089497">
                      <a:extLst>
                        <a:ext uri="{9D8B030D-6E8A-4147-A177-3AD203B41FA5}">
                          <a16:colId xmlns:a16="http://schemas.microsoft.com/office/drawing/2014/main" val="1833905018"/>
                        </a:ext>
                      </a:extLst>
                    </a:gridCol>
                    <a:gridCol w="2146300">
                      <a:extLst>
                        <a:ext uri="{9D8B030D-6E8A-4147-A177-3AD203B41FA5}">
                          <a16:colId xmlns:a16="http://schemas.microsoft.com/office/drawing/2014/main" val="3578805723"/>
                        </a:ext>
                      </a:extLst>
                    </a:gridCol>
                    <a:gridCol w="1270000">
                      <a:extLst>
                        <a:ext uri="{9D8B030D-6E8A-4147-A177-3AD203B41FA5}">
                          <a16:colId xmlns:a16="http://schemas.microsoft.com/office/drawing/2014/main" val="1525632568"/>
                        </a:ext>
                      </a:extLst>
                    </a:gridCol>
                    <a:gridCol w="3035301">
                      <a:extLst>
                        <a:ext uri="{9D8B030D-6E8A-4147-A177-3AD203B41FA5}">
                          <a16:colId xmlns:a16="http://schemas.microsoft.com/office/drawing/2014/main" val="3533919970"/>
                        </a:ext>
                      </a:extLst>
                    </a:gridCol>
                  </a:tblGrid>
                  <a:tr h="8180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smtClean="0"/>
                            <a:t>DDA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"/>
                                    <m:ctrlPr>
                                      <a:rPr lang="zh-CN" altLang="en-US" sz="18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𝜏</m:t>
                                    </m:r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𝜖</m:t>
                                    </m:r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)=</m:t>
                                    </m:r>
                                    <m:f>
                                      <m:f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sSubSup>
                                          <m:sSubSupPr>
                                            <m:ctrlP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𝐶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800" b="0" i="1" kern="1200" smtClean="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h</m:t>
                                            </m:r>
                                          </m:sub>
                                          <m:sup>
                                            <m:r>
                                              <a:rPr lang="zh-CN" altLang="en-US" sz="18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𝜖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sz="18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f>
                                      <m:f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altLang="zh-CN" sz="1800" i="1" kern="1200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800" b="0" i="1" kern="1200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𝑘</m:t>
                                        </m:r>
                                        <m:r>
                                          <a:rPr lang="zh-CN" altLang="en-US" sz="1800" i="1" kern="1200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𝑟</m:t>
                                        </m:r>
                                      </m:num>
                                      <m:den>
                                        <m:r>
                                          <a:rPr lang="en-US" altLang="zh-CN" sz="1800" b="0" i="1" kern="1200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h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Lipschitz</a:t>
                          </a: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convex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23788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内容占位符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04795753"/>
                  </p:ext>
                </p:extLst>
              </p:nvPr>
            </p:nvGraphicFramePr>
            <p:xfrm>
              <a:off x="4181002" y="2713815"/>
              <a:ext cx="7541098" cy="8180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089497">
                      <a:extLst>
                        <a:ext uri="{9D8B030D-6E8A-4147-A177-3AD203B41FA5}">
                          <a16:colId xmlns:a16="http://schemas.microsoft.com/office/drawing/2014/main" val="1833905018"/>
                        </a:ext>
                      </a:extLst>
                    </a:gridCol>
                    <a:gridCol w="2146300">
                      <a:extLst>
                        <a:ext uri="{9D8B030D-6E8A-4147-A177-3AD203B41FA5}">
                          <a16:colId xmlns:a16="http://schemas.microsoft.com/office/drawing/2014/main" val="3578805723"/>
                        </a:ext>
                      </a:extLst>
                    </a:gridCol>
                    <a:gridCol w="1270000">
                      <a:extLst>
                        <a:ext uri="{9D8B030D-6E8A-4147-A177-3AD203B41FA5}">
                          <a16:colId xmlns:a16="http://schemas.microsoft.com/office/drawing/2014/main" val="1525632568"/>
                        </a:ext>
                      </a:extLst>
                    </a:gridCol>
                    <a:gridCol w="3035301">
                      <a:extLst>
                        <a:ext uri="{9D8B030D-6E8A-4147-A177-3AD203B41FA5}">
                          <a16:colId xmlns:a16="http://schemas.microsoft.com/office/drawing/2014/main" val="3533919970"/>
                        </a:ext>
                      </a:extLst>
                    </a:gridCol>
                  </a:tblGrid>
                  <a:tr h="8180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 smtClean="0"/>
                            <a:t>DDA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1136" t="-741" r="-201420" b="-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Lipschitz</a:t>
                          </a: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convex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237889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D2DEE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744395" y="2793836"/>
            <a:ext cx="2792647" cy="590485"/>
          </a:xfrm>
          <a:prstGeom prst="rect">
            <a:avLst/>
          </a:prstGeom>
          <a:solidFill>
            <a:srgbClr val="D2DEEF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7794371" y="4573703"/>
                <a:ext cx="2533386" cy="1169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𝑜𝑝𝑡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𝑛𝑘𝑟</m:t>
                              </m:r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  <m:r>
                                <m:rPr>
                                  <m:nor/>
                                </m:rP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num>
                                <m:den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rad>
                                </m:den>
                              </m:f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4371" y="4573703"/>
                <a:ext cx="2533386" cy="11699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4405253" y="4554942"/>
                <a:ext cx="2284280" cy="8082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5253" y="4554942"/>
                <a:ext cx="2284280" cy="808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060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 smtClean="0"/>
              <a:t>Model and data parallel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91" y="1690688"/>
            <a:ext cx="5038095" cy="421904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341806" y="2286000"/>
            <a:ext cx="44262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Data parallel :	</a:t>
            </a:r>
          </a:p>
          <a:p>
            <a:r>
              <a:rPr lang="en-US" altLang="zh-CN" sz="2400" dirty="0"/>
              <a:t>	</a:t>
            </a:r>
            <a:r>
              <a:rPr lang="en-US" altLang="zh-CN" sz="2400" dirty="0" smtClean="0"/>
              <a:t>1. assume all data are </a:t>
            </a:r>
            <a:r>
              <a:rPr lang="en-US" altLang="zh-CN" sz="2400" dirty="0" err="1" smtClean="0"/>
              <a:t>iid</a:t>
            </a:r>
            <a:r>
              <a:rPr lang="en-US" altLang="zh-CN" sz="2400" dirty="0" smtClean="0"/>
              <a:t>.</a:t>
            </a:r>
          </a:p>
          <a:p>
            <a:r>
              <a:rPr lang="en-US" altLang="zh-CN" sz="2400" dirty="0"/>
              <a:t>	</a:t>
            </a:r>
            <a:r>
              <a:rPr lang="en-US" altLang="zh-CN" sz="2400" dirty="0" smtClean="0"/>
              <a:t>2. online learning</a:t>
            </a:r>
          </a:p>
          <a:p>
            <a:endParaRPr lang="en-US" altLang="zh-CN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6341806" y="3800212"/>
            <a:ext cx="56977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Model parallel :</a:t>
            </a:r>
            <a:r>
              <a:rPr lang="en-US" altLang="zh-CN" sz="2400" dirty="0"/>
              <a:t> </a:t>
            </a:r>
          </a:p>
          <a:p>
            <a:r>
              <a:rPr lang="en-US" altLang="zh-CN" sz="2400" dirty="0" smtClean="0"/>
              <a:t>	1. </a:t>
            </a:r>
            <a:r>
              <a:rPr lang="en-US" altLang="zh-CN" sz="2400" dirty="0" err="1" smtClean="0"/>
              <a:t>cann’t</a:t>
            </a:r>
            <a:r>
              <a:rPr lang="en-US" altLang="zh-CN" sz="2400" dirty="0" smtClean="0"/>
              <a:t> assume all data are </a:t>
            </a:r>
            <a:r>
              <a:rPr lang="en-US" altLang="zh-CN" sz="2400" dirty="0" err="1" smtClean="0"/>
              <a:t>iid</a:t>
            </a:r>
            <a:endParaRPr lang="en-US" altLang="zh-CN" sz="2400" dirty="0"/>
          </a:p>
          <a:p>
            <a:pPr marL="895350"/>
            <a:r>
              <a:rPr lang="en-US" altLang="zh-CN" sz="2400" dirty="0" smtClean="0"/>
              <a:t>	2. use “</a:t>
            </a:r>
            <a:r>
              <a:rPr lang="en-US" altLang="zh-CN" sz="2400" dirty="0" err="1" smtClean="0"/>
              <a:t>schedule”to</a:t>
            </a:r>
            <a:r>
              <a:rPr lang="en-US" altLang="zh-CN" sz="2400" dirty="0" smtClean="0"/>
              <a:t> control model parallel</a:t>
            </a:r>
          </a:p>
          <a:p>
            <a:r>
              <a:rPr lang="en-US" altLang="zh-CN" sz="2400" dirty="0"/>
              <a:t>	</a:t>
            </a:r>
            <a:r>
              <a:rPr lang="en-US" altLang="zh-CN" sz="2400" dirty="0" smtClean="0"/>
              <a:t>	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28867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1325563"/>
          </a:xfrm>
        </p:spPr>
        <p:txBody>
          <a:bodyPr/>
          <a:lstStyle/>
          <a:p>
            <a:pPr algn="ctr"/>
            <a:r>
              <a:rPr lang="en-US" altLang="zh-CN" b="1" dirty="0" smtClean="0"/>
              <a:t>Data parallel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6900" y="1290878"/>
            <a:ext cx="10998200" cy="19572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sz="2400" dirty="0" smtClean="0"/>
              <a:t>  Key </a:t>
            </a:r>
            <a:r>
              <a:rPr lang="en-US" altLang="zh-CN" sz="2400" dirty="0"/>
              <a:t>to the validity of additivity </a:t>
            </a:r>
            <a:r>
              <a:rPr lang="en-US" altLang="zh-CN" sz="2400" dirty="0" smtClean="0"/>
              <a:t>of updates </a:t>
            </a:r>
            <a:r>
              <a:rPr lang="en-US" altLang="zh-CN" sz="2400" dirty="0"/>
              <a:t>from different workers is the notion of </a:t>
            </a:r>
            <a:r>
              <a:rPr lang="en-US" altLang="zh-CN" sz="2400" dirty="0" smtClean="0"/>
              <a:t>independent </a:t>
            </a:r>
            <a:r>
              <a:rPr lang="en-US" altLang="zh-CN" sz="2400" dirty="0"/>
              <a:t>and identically </a:t>
            </a:r>
            <a:r>
              <a:rPr lang="en-US" altLang="zh-CN" sz="2400" dirty="0" smtClean="0"/>
              <a:t>distributed  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en-US" altLang="zh-CN" dirty="0" err="1">
                <a:solidFill>
                  <a:srgbClr val="FF0000"/>
                </a:solidFill>
              </a:rPr>
              <a:t>iid</a:t>
            </a:r>
            <a:r>
              <a:rPr lang="en-US" altLang="zh-CN" dirty="0">
                <a:solidFill>
                  <a:srgbClr val="FF0000"/>
                </a:solidFill>
              </a:rPr>
              <a:t>) data</a:t>
            </a:r>
            <a:r>
              <a:rPr lang="en-US" altLang="zh-CN" sz="2400" dirty="0"/>
              <a:t>, which is </a:t>
            </a:r>
            <a:r>
              <a:rPr lang="en-US" altLang="zh-CN" sz="2400" dirty="0" smtClean="0"/>
              <a:t>assumed for </a:t>
            </a:r>
            <a:r>
              <a:rPr lang="en-US" altLang="zh-CN" sz="2400" dirty="0"/>
              <a:t>many ML programs, and implies that each </a:t>
            </a:r>
            <a:r>
              <a:rPr lang="en-US" altLang="zh-CN" sz="2400" dirty="0" smtClean="0"/>
              <a:t>parallel worker </a:t>
            </a:r>
            <a:r>
              <a:rPr lang="en-US" altLang="zh-CN" dirty="0">
                <a:solidFill>
                  <a:srgbClr val="FF0000"/>
                </a:solidFill>
              </a:rPr>
              <a:t>contributes “equally” </a:t>
            </a:r>
            <a:r>
              <a:rPr lang="en-US" altLang="zh-CN" sz="2400" dirty="0"/>
              <a:t>(in a statistical sense) to </a:t>
            </a:r>
            <a:r>
              <a:rPr lang="en-US" altLang="zh-CN" sz="2400" dirty="0" smtClean="0"/>
              <a:t>the ML </a:t>
            </a:r>
            <a:r>
              <a:rPr lang="en-US" altLang="zh-CN" sz="2400" dirty="0"/>
              <a:t>algorithm’s progress </a:t>
            </a:r>
            <a:r>
              <a:rPr lang="en-US" altLang="zh-CN" sz="2400" dirty="0" smtClean="0"/>
              <a:t>, </a:t>
            </a:r>
            <a:r>
              <a:rPr lang="en-US" altLang="zh-CN" sz="2400" dirty="0"/>
              <a:t>no matter which </a:t>
            </a:r>
            <a:r>
              <a:rPr lang="en-US" altLang="zh-CN" sz="2400" dirty="0" smtClean="0"/>
              <a:t>data subset it </a:t>
            </a:r>
            <a:r>
              <a:rPr lang="en-US" altLang="zh-CN" sz="2400" dirty="0"/>
              <a:t>uses</a:t>
            </a:r>
            <a:r>
              <a:rPr lang="en-US" altLang="zh-CN" sz="2400" dirty="0" smtClean="0"/>
              <a:t>.</a:t>
            </a:r>
          </a:p>
          <a:p>
            <a:pPr marL="723900" lvl="2" indent="0">
              <a:buNone/>
            </a:pPr>
            <a:r>
              <a:rPr lang="en-US" altLang="zh-CN" dirty="0" smtClean="0"/>
              <a:t>【 Xing </a:t>
            </a:r>
            <a:r>
              <a:rPr lang="en-US" altLang="zh-CN" dirty="0"/>
              <a:t>E P, Ho Q, Dai W, et al. </a:t>
            </a:r>
            <a:r>
              <a:rPr lang="en-US" altLang="zh-CN" dirty="0" err="1"/>
              <a:t>Petuum</a:t>
            </a:r>
            <a:r>
              <a:rPr lang="en-US" altLang="zh-CN" dirty="0"/>
              <a:t>: A new platform for distributed machine learning on big data[J]. IEEE Transactions on Big Data, 2015, 1(2): </a:t>
            </a:r>
            <a:r>
              <a:rPr lang="en-US" altLang="zh-CN" dirty="0" smtClean="0"/>
              <a:t>49-67 】</a:t>
            </a:r>
            <a:endParaRPr lang="zh-CN" altLang="en-US" sz="1200" dirty="0"/>
          </a:p>
        </p:txBody>
      </p:sp>
      <p:sp>
        <p:nvSpPr>
          <p:cNvPr id="4" name="矩形 3"/>
          <p:cNvSpPr/>
          <p:nvPr/>
        </p:nvSpPr>
        <p:spPr>
          <a:xfrm>
            <a:off x="596900" y="3745730"/>
            <a:ext cx="109982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dirty="0"/>
              <a:t>“however, if T </a:t>
            </a:r>
            <a:r>
              <a:rPr lang="zh-CN" altLang="en-US" sz="2800" dirty="0">
                <a:solidFill>
                  <a:srgbClr val="FF0000"/>
                </a:solidFill>
              </a:rPr>
              <a:t>is much less </a:t>
            </a:r>
            <a:r>
              <a:rPr lang="zh-CN" altLang="en-US" sz="2400" dirty="0"/>
              <a:t>than m, then it is only necessary for a machine to have access to the data it actually touches.”</a:t>
            </a:r>
            <a:endParaRPr lang="en-US" altLang="zh-CN" sz="2400" dirty="0"/>
          </a:p>
          <a:p>
            <a:r>
              <a:rPr lang="en-US" altLang="zh-CN" sz="2000" dirty="0" smtClean="0"/>
              <a:t>	【</a:t>
            </a:r>
            <a:r>
              <a:rPr lang="en-US" altLang="zh-CN" sz="2000" dirty="0" err="1"/>
              <a:t>Zinkevich</a:t>
            </a:r>
            <a:r>
              <a:rPr lang="en-US" altLang="zh-CN" sz="2000" dirty="0"/>
              <a:t>, Martin, et al. "Parallelized stochastic gradient descent." </a:t>
            </a:r>
            <a:r>
              <a:rPr lang="en-US" altLang="zh-CN" sz="2000" dirty="0" smtClean="0"/>
              <a:t>Advances </a:t>
            </a:r>
            <a:r>
              <a:rPr lang="en-US" altLang="zh-CN" sz="2000" dirty="0"/>
              <a:t>in neural </a:t>
            </a:r>
            <a:r>
              <a:rPr lang="en-US" altLang="zh-CN" sz="2000" dirty="0" smtClean="0"/>
              <a:t>	information </a:t>
            </a:r>
            <a:r>
              <a:rPr lang="en-US" altLang="zh-CN" sz="2000" dirty="0"/>
              <a:t>processing systems. 2010.】</a:t>
            </a:r>
            <a:endParaRPr lang="zh-CN" altLang="en-US" sz="2000" dirty="0"/>
          </a:p>
          <a:p>
            <a:r>
              <a:rPr lang="zh-CN" altLang="en-US" sz="2000" dirty="0" smtClean="0"/>
              <a:t> </a:t>
            </a:r>
            <a:endParaRPr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3048000" y="29673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96900" y="5283538"/>
            <a:ext cx="109982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/>
              <a:t> SSP </a:t>
            </a:r>
            <a:r>
              <a:rPr lang="en-US" altLang="zh-CN" sz="2800" dirty="0">
                <a:solidFill>
                  <a:srgbClr val="FF0000"/>
                </a:solidFill>
              </a:rPr>
              <a:t>does not require </a:t>
            </a:r>
            <a:r>
              <a:rPr lang="en-US" altLang="zh-CN" sz="2400" dirty="0"/>
              <a:t>static partitioning; dynamic strategies for load balancing are possible, and </a:t>
            </a:r>
            <a:r>
              <a:rPr lang="en-US" altLang="zh-CN" sz="2400" dirty="0" smtClean="0"/>
              <a:t>will likely </a:t>
            </a:r>
            <a:r>
              <a:rPr lang="en-US" altLang="zh-CN" sz="2400" dirty="0"/>
              <a:t>improve algorithm performance further. </a:t>
            </a:r>
          </a:p>
          <a:p>
            <a:pPr marL="896938"/>
            <a:r>
              <a:rPr lang="en-US" altLang="zh-CN" sz="2000" dirty="0"/>
              <a:t>	【Ho, </a:t>
            </a:r>
            <a:r>
              <a:rPr lang="en-US" altLang="zh-CN" sz="2000" dirty="0" err="1"/>
              <a:t>Qirong</a:t>
            </a:r>
            <a:r>
              <a:rPr lang="en-US" altLang="zh-CN" sz="2000" dirty="0"/>
              <a:t>, et al. "More effective distributed ml via a stale synchronous parallel </a:t>
            </a:r>
            <a:r>
              <a:rPr lang="en-US" altLang="zh-CN" sz="2000" dirty="0" smtClean="0"/>
              <a:t>		parameter </a:t>
            </a:r>
            <a:r>
              <a:rPr lang="en-US" altLang="zh-CN" sz="2000" dirty="0"/>
              <a:t>server." Advances in neural information processing systems. 2013..】</a:t>
            </a:r>
            <a:endParaRPr lang="zh-CN" altLang="en-US" sz="2000" dirty="0" smtClean="0"/>
          </a:p>
          <a:p>
            <a:r>
              <a:rPr lang="zh-CN" altLang="en-US" sz="2000" dirty="0" smtClean="0"/>
              <a:t> 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3645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193" y="1854367"/>
            <a:ext cx="4952381" cy="2238095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1325563"/>
          </a:xfrm>
        </p:spPr>
        <p:txBody>
          <a:bodyPr/>
          <a:lstStyle/>
          <a:p>
            <a:pPr algn="ctr"/>
            <a:r>
              <a:rPr lang="en-US" altLang="zh-CN" b="1" dirty="0" smtClean="0"/>
              <a:t>model parallel</a:t>
            </a:r>
            <a:endParaRPr lang="zh-CN" altLang="en-US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193" y="4092462"/>
            <a:ext cx="5187653" cy="223272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365762" y="2188585"/>
            <a:ext cx="15953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 STRADS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521" y="2188585"/>
            <a:ext cx="4523809" cy="373333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361602" y="4685604"/>
            <a:ext cx="15953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 </a:t>
            </a:r>
            <a:r>
              <a:rPr lang="en-US" altLang="zh-CN" sz="2800" b="1" dirty="0" err="1"/>
              <a:t>Petuum</a:t>
            </a:r>
            <a:endParaRPr lang="zh-CN" altLang="en-US" sz="2800" b="1" dirty="0"/>
          </a:p>
        </p:txBody>
      </p:sp>
      <p:sp>
        <p:nvSpPr>
          <p:cNvPr id="10" name="矩形 9"/>
          <p:cNvSpPr/>
          <p:nvPr/>
        </p:nvSpPr>
        <p:spPr>
          <a:xfrm>
            <a:off x="1745542" y="1487488"/>
            <a:ext cx="18325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 </a:t>
            </a:r>
            <a:r>
              <a:rPr lang="en-US" altLang="zh-CN" sz="2800" b="1" dirty="0" err="1"/>
              <a:t>DistBelief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4719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9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Block-Greedy Coordinate Descent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9828" y="2305335"/>
            <a:ext cx="6949965" cy="435133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B, the total number of feature blocks </a:t>
            </a:r>
            <a:endParaRPr lang="en-US" altLang="zh-CN" sz="2400" dirty="0" smtClean="0"/>
          </a:p>
          <a:p>
            <a:r>
              <a:rPr lang="en-US" altLang="zh-CN" sz="2400" dirty="0" smtClean="0"/>
              <a:t>P</a:t>
            </a:r>
            <a:r>
              <a:rPr lang="en-US" altLang="zh-CN" sz="2400" dirty="0"/>
              <a:t>, the size of the random </a:t>
            </a:r>
            <a:r>
              <a:rPr lang="en-US" altLang="zh-CN" sz="2400" dirty="0" smtClean="0"/>
              <a:t>subset of </a:t>
            </a:r>
            <a:r>
              <a:rPr lang="en-US" altLang="zh-CN" sz="2400" dirty="0"/>
              <a:t>the B blocks that is chosen at every time </a:t>
            </a:r>
            <a:r>
              <a:rPr lang="en-US" altLang="zh-CN" sz="2400" dirty="0" smtClean="0"/>
              <a:t>step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512" y="1456811"/>
            <a:ext cx="2457143" cy="24095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29" y="1295449"/>
            <a:ext cx="4182416" cy="93317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/>
          <a:srcRect r="24708"/>
          <a:stretch/>
        </p:blipFill>
        <p:spPr>
          <a:xfrm>
            <a:off x="161924" y="3392868"/>
            <a:ext cx="6740405" cy="25904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1867860"/>
                  </p:ext>
                </p:extLst>
              </p:nvPr>
            </p:nvGraphicFramePr>
            <p:xfrm>
              <a:off x="161924" y="5445410"/>
              <a:ext cx="11868151" cy="1211263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17996">
                      <a:extLst>
                        <a:ext uri="{9D8B030D-6E8A-4147-A177-3AD203B41FA5}">
                          <a16:colId xmlns:a16="http://schemas.microsoft.com/office/drawing/2014/main" val="2145073242"/>
                        </a:ext>
                      </a:extLst>
                    </a:gridCol>
                    <a:gridCol w="531749">
                      <a:extLst>
                        <a:ext uri="{9D8B030D-6E8A-4147-A177-3AD203B41FA5}">
                          <a16:colId xmlns:a16="http://schemas.microsoft.com/office/drawing/2014/main" val="1673520321"/>
                        </a:ext>
                      </a:extLst>
                    </a:gridCol>
                    <a:gridCol w="5072226">
                      <a:extLst>
                        <a:ext uri="{9D8B030D-6E8A-4147-A177-3AD203B41FA5}">
                          <a16:colId xmlns:a16="http://schemas.microsoft.com/office/drawing/2014/main" val="3257342225"/>
                        </a:ext>
                      </a:extLst>
                    </a:gridCol>
                    <a:gridCol w="1281277">
                      <a:extLst>
                        <a:ext uri="{9D8B030D-6E8A-4147-A177-3AD203B41FA5}">
                          <a16:colId xmlns:a16="http://schemas.microsoft.com/office/drawing/2014/main" val="2258034284"/>
                        </a:ext>
                      </a:extLst>
                    </a:gridCol>
                    <a:gridCol w="2964903">
                      <a:extLst>
                        <a:ext uri="{9D8B030D-6E8A-4147-A177-3AD203B41FA5}">
                          <a16:colId xmlns:a16="http://schemas.microsoft.com/office/drawing/2014/main" val="3087053842"/>
                        </a:ext>
                      </a:extLst>
                    </a:gridCol>
                  </a:tblGrid>
                  <a:tr h="8712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Block-Greedy Coordinate Descent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80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𝐸</m:t>
                                </m:r>
                                <m:r>
                                  <a:rPr lang="zh-CN" altLang="en-US" sz="18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[</m:t>
                                </m:r>
                                <m:r>
                                  <a:rPr lang="zh-CN" altLang="en-US" sz="1800" i="1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𝑓</m:t>
                                </m:r>
                                <m:r>
                                  <a:rPr lang="zh-CN" altLang="en-US" sz="18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zh-CN" altLang="en-US" sz="18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)−</m:t>
                                </m:r>
                                <m:r>
                                  <a:rPr lang="zh-CN" altLang="en-US" sz="1800" i="1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𝑓</m:t>
                                </m:r>
                                <m:r>
                                  <a:rPr lang="zh-CN" altLang="en-US" sz="18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zh-CN" altLang="en-US" sz="18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)]≤</m:t>
                                </m:r>
                                <m:r>
                                  <a:rPr lang="zh-CN" altLang="en-US" sz="1800" i="1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𝐶</m:t>
                                </m:r>
                                <m:f>
                                  <m:fPr>
                                    <m:ctrlP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𝐵</m:t>
                                    </m:r>
                                    <m:sSubSup>
                                      <m:sSubSup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d>
                                      <m:dPr>
                                        <m:endChr m:val=""/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1−</m:t>
                                        </m:r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𝜖</m:t>
                                        </m:r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</m:t>
                                        </m:r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𝑃</m:t>
                                        </m:r>
                                      </m:e>
                                    </m:d>
                                  </m:den>
                                </m:f>
                                <m:f>
                                  <m:fPr>
                                    <m:ctrlP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smooth</a:t>
                          </a:r>
                        </a:p>
                        <a:p>
                          <a:pPr algn="ctr"/>
                          <a:r>
                            <a:rPr lang="en-US" altLang="zh-CN" dirty="0" smtClean="0"/>
                            <a:t>separable convex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−1)(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𝜌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𝑏𝑙𝑜𝑐𝑘</m:t>
                                            </m:r>
                                          </m:sub>
                                        </m:sSub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den>
                                </m:f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&lt;1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"/>
                                  <m:ctrlP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𝑏𝑙𝑜𝑐𝑘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（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sSup>
                                    <m:sSup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zh-CN" altLang="en-US" dirty="0" smtClean="0"/>
                            <a:t>）</a:t>
                          </a:r>
                          <a:endParaRPr lang="zh-CN" altLang="en-US" dirty="0"/>
                        </a:p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282683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1867860"/>
                  </p:ext>
                </p:extLst>
              </p:nvPr>
            </p:nvGraphicFramePr>
            <p:xfrm>
              <a:off x="161924" y="5445410"/>
              <a:ext cx="11868151" cy="1211263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17996">
                      <a:extLst>
                        <a:ext uri="{9D8B030D-6E8A-4147-A177-3AD203B41FA5}">
                          <a16:colId xmlns:a16="http://schemas.microsoft.com/office/drawing/2014/main" val="2145073242"/>
                        </a:ext>
                      </a:extLst>
                    </a:gridCol>
                    <a:gridCol w="531749">
                      <a:extLst>
                        <a:ext uri="{9D8B030D-6E8A-4147-A177-3AD203B41FA5}">
                          <a16:colId xmlns:a16="http://schemas.microsoft.com/office/drawing/2014/main" val="1673520321"/>
                        </a:ext>
                      </a:extLst>
                    </a:gridCol>
                    <a:gridCol w="5072226">
                      <a:extLst>
                        <a:ext uri="{9D8B030D-6E8A-4147-A177-3AD203B41FA5}">
                          <a16:colId xmlns:a16="http://schemas.microsoft.com/office/drawing/2014/main" val="3257342225"/>
                        </a:ext>
                      </a:extLst>
                    </a:gridCol>
                    <a:gridCol w="1281277">
                      <a:extLst>
                        <a:ext uri="{9D8B030D-6E8A-4147-A177-3AD203B41FA5}">
                          <a16:colId xmlns:a16="http://schemas.microsoft.com/office/drawing/2014/main" val="2258034284"/>
                        </a:ext>
                      </a:extLst>
                    </a:gridCol>
                    <a:gridCol w="2964903">
                      <a:extLst>
                        <a:ext uri="{9D8B030D-6E8A-4147-A177-3AD203B41FA5}">
                          <a16:colId xmlns:a16="http://schemas.microsoft.com/office/drawing/2014/main" val="3087053842"/>
                        </a:ext>
                      </a:extLst>
                    </a:gridCol>
                  </a:tblGrid>
                  <a:tr h="12112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Block-Greedy Coordinate Descent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481" t="-503" r="-84014" b="-341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smooth</a:t>
                          </a:r>
                        </a:p>
                        <a:p>
                          <a:pPr algn="ctr"/>
                          <a:r>
                            <a:rPr lang="en-US" altLang="zh-CN" dirty="0" smtClean="0"/>
                            <a:t>separable convex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0205" t="-503" r="-411" b="-341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826836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04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 parallel lasso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5782" y="1386452"/>
            <a:ext cx="3272257" cy="73151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6595" y="105104"/>
            <a:ext cx="4232031" cy="64874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049" y="3682866"/>
            <a:ext cx="3771349" cy="13791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4921055"/>
                  </p:ext>
                </p:extLst>
              </p:nvPr>
            </p:nvGraphicFramePr>
            <p:xfrm>
              <a:off x="161924" y="5445410"/>
              <a:ext cx="11868151" cy="1172401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17996">
                      <a:extLst>
                        <a:ext uri="{9D8B030D-6E8A-4147-A177-3AD203B41FA5}">
                          <a16:colId xmlns:a16="http://schemas.microsoft.com/office/drawing/2014/main" val="2145073242"/>
                        </a:ext>
                      </a:extLst>
                    </a:gridCol>
                    <a:gridCol w="531749">
                      <a:extLst>
                        <a:ext uri="{9D8B030D-6E8A-4147-A177-3AD203B41FA5}">
                          <a16:colId xmlns:a16="http://schemas.microsoft.com/office/drawing/2014/main" val="1673520321"/>
                        </a:ext>
                      </a:extLst>
                    </a:gridCol>
                    <a:gridCol w="5072226">
                      <a:extLst>
                        <a:ext uri="{9D8B030D-6E8A-4147-A177-3AD203B41FA5}">
                          <a16:colId xmlns:a16="http://schemas.microsoft.com/office/drawing/2014/main" val="3257342225"/>
                        </a:ext>
                      </a:extLst>
                    </a:gridCol>
                    <a:gridCol w="1281277">
                      <a:extLst>
                        <a:ext uri="{9D8B030D-6E8A-4147-A177-3AD203B41FA5}">
                          <a16:colId xmlns:a16="http://schemas.microsoft.com/office/drawing/2014/main" val="2258034284"/>
                        </a:ext>
                      </a:extLst>
                    </a:gridCol>
                    <a:gridCol w="2964903">
                      <a:extLst>
                        <a:ext uri="{9D8B030D-6E8A-4147-A177-3AD203B41FA5}">
                          <a16:colId xmlns:a16="http://schemas.microsoft.com/office/drawing/2014/main" val="3087053842"/>
                        </a:ext>
                      </a:extLst>
                    </a:gridCol>
                  </a:tblGrid>
                  <a:tr h="8712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Coordinate Descent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80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𝑤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sz="180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∗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  <m:r>
                                  <a:rPr lang="zh-CN" altLang="en-US" sz="18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≤</m:t>
                                </m:r>
                                <m:f>
                                  <m:fPr>
                                    <m:ctrlP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𝐶𝑑</m:t>
                                    </m:r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𝛽</m:t>
                                    </m:r>
                                  </m:num>
                                  <m:den>
                                    <m:d>
                                      <m:dPr>
                                        <m:begChr m:val=""/>
                                        <m:ctrlP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𝐸</m:t>
                                        </m:r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𝑃</m:t>
                                        </m:r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(1−</m:t>
                                        </m:r>
                                        <m:r>
                                          <a:rPr lang="zh-CN" altLang="en-US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𝜖</m:t>
                                        </m:r>
                                        <m:r>
                                          <a:rPr lang="zh-CN" altLang="en-US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</m:t>
                                        </m:r>
                                      </m:e>
                                    </m:d>
                                  </m:den>
                                </m:f>
                                <m:f>
                                  <m:fPr>
                                    <m:ctrlP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smooth</a:t>
                          </a:r>
                        </a:p>
                        <a:p>
                          <a:pPr algn="ctr"/>
                          <a:r>
                            <a:rPr lang="en-US" altLang="zh-CN" dirty="0" smtClean="0"/>
                            <a:t>separable convex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−1)(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𝜌</m:t>
                                            </m:r>
                                          </m:e>
                                          <m:sub/>
                                        </m:sSub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den>
                                </m:f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&lt;1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282683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4921055"/>
                  </p:ext>
                </p:extLst>
              </p:nvPr>
            </p:nvGraphicFramePr>
            <p:xfrm>
              <a:off x="161924" y="5445410"/>
              <a:ext cx="11868151" cy="1172401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17996">
                      <a:extLst>
                        <a:ext uri="{9D8B030D-6E8A-4147-A177-3AD203B41FA5}">
                          <a16:colId xmlns:a16="http://schemas.microsoft.com/office/drawing/2014/main" val="2145073242"/>
                        </a:ext>
                      </a:extLst>
                    </a:gridCol>
                    <a:gridCol w="531749">
                      <a:extLst>
                        <a:ext uri="{9D8B030D-6E8A-4147-A177-3AD203B41FA5}">
                          <a16:colId xmlns:a16="http://schemas.microsoft.com/office/drawing/2014/main" val="1673520321"/>
                        </a:ext>
                      </a:extLst>
                    </a:gridCol>
                    <a:gridCol w="5072226">
                      <a:extLst>
                        <a:ext uri="{9D8B030D-6E8A-4147-A177-3AD203B41FA5}">
                          <a16:colId xmlns:a16="http://schemas.microsoft.com/office/drawing/2014/main" val="3257342225"/>
                        </a:ext>
                      </a:extLst>
                    </a:gridCol>
                    <a:gridCol w="1281277">
                      <a:extLst>
                        <a:ext uri="{9D8B030D-6E8A-4147-A177-3AD203B41FA5}">
                          <a16:colId xmlns:a16="http://schemas.microsoft.com/office/drawing/2014/main" val="2258034284"/>
                        </a:ext>
                      </a:extLst>
                    </a:gridCol>
                    <a:gridCol w="2964903">
                      <a:extLst>
                        <a:ext uri="{9D8B030D-6E8A-4147-A177-3AD203B41FA5}">
                          <a16:colId xmlns:a16="http://schemas.microsoft.com/office/drawing/2014/main" val="3087053842"/>
                        </a:ext>
                      </a:extLst>
                    </a:gridCol>
                  </a:tblGrid>
                  <a:tr h="11724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Coordinate </a:t>
                          </a:r>
                          <a:r>
                            <a:rPr lang="en-US" altLang="zh-CN" dirty="0" smtClean="0"/>
                            <a:t>Descent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481" t="-518" r="-84014" b="-10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smooth</a:t>
                          </a:r>
                        </a:p>
                        <a:p>
                          <a:pPr algn="ctr"/>
                          <a:r>
                            <a:rPr lang="en-US" altLang="zh-CN" dirty="0" smtClean="0"/>
                            <a:t>separable convex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0205" t="-518" r="-411" b="-10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826836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931761" y="2330164"/>
                <a:ext cx="3566104" cy="6799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‖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‖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limLoc m:val="subSup"/>
                          <m:grow m:val="on"/>
                          <m:supHide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761" y="2330164"/>
                <a:ext cx="3566104" cy="6799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945782" y="3022432"/>
                <a:ext cx="3232360" cy="3997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)+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sign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82" y="3022432"/>
                <a:ext cx="3232360" cy="399725"/>
              </a:xfrm>
              <a:prstGeom prst="rect">
                <a:avLst/>
              </a:prstGeom>
              <a:blipFill>
                <a:blip r:embed="rId8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2332364" y="3759738"/>
            <a:ext cx="1885675" cy="6290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7493000" y="177800"/>
            <a:ext cx="4603750" cy="108585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33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1" grpId="0"/>
      <p:bldP spid="12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09" y="274615"/>
            <a:ext cx="4097905" cy="7532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09" y="1269453"/>
            <a:ext cx="4237600" cy="1317389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6037942" y="0"/>
            <a:ext cx="6004379" cy="6830043"/>
            <a:chOff x="6109942" y="312550"/>
            <a:chExt cx="6295238" cy="706342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3752" y="2398264"/>
              <a:ext cx="6247619" cy="3552381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57561" y="5833121"/>
              <a:ext cx="6200000" cy="1542857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09942" y="312550"/>
              <a:ext cx="6295238" cy="2085714"/>
            </a:xfrm>
            <a:prstGeom prst="rect">
              <a:avLst/>
            </a:prstGeom>
          </p:spPr>
        </p:pic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542" y="2941757"/>
            <a:ext cx="5009524" cy="3219048"/>
          </a:xfrm>
          <a:prstGeom prst="rect">
            <a:avLst/>
          </a:prstGeom>
        </p:spPr>
      </p:pic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071911"/>
              </p:ext>
            </p:extLst>
          </p:nvPr>
        </p:nvGraphicFramePr>
        <p:xfrm>
          <a:off x="4741280" y="3479792"/>
          <a:ext cx="3918858" cy="268101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163958819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151494346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739644360"/>
                    </a:ext>
                  </a:extLst>
                </a:gridCol>
              </a:tblGrid>
              <a:tr h="89367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161752"/>
                  </a:ext>
                </a:extLst>
              </a:tr>
              <a:tr h="89367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13790"/>
                  </a:ext>
                </a:extLst>
              </a:tr>
              <a:tr h="89367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483447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199366"/>
              </p:ext>
            </p:extLst>
          </p:nvPr>
        </p:nvGraphicFramePr>
        <p:xfrm>
          <a:off x="4762474" y="3486471"/>
          <a:ext cx="3918858" cy="268101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163958819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151494346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739644360"/>
                    </a:ext>
                  </a:extLst>
                </a:gridCol>
              </a:tblGrid>
              <a:tr h="89367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161752"/>
                  </a:ext>
                </a:extLst>
              </a:tr>
              <a:tr h="89367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13790"/>
                  </a:ext>
                </a:extLst>
              </a:tr>
              <a:tr h="89367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483447"/>
                  </a:ext>
                </a:extLst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823367"/>
              </p:ext>
            </p:extLst>
          </p:nvPr>
        </p:nvGraphicFramePr>
        <p:xfrm>
          <a:off x="4783668" y="3500245"/>
          <a:ext cx="3918858" cy="268101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163958819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151494346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739644360"/>
                    </a:ext>
                  </a:extLst>
                </a:gridCol>
              </a:tblGrid>
              <a:tr h="89367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161752"/>
                  </a:ext>
                </a:extLst>
              </a:tr>
              <a:tr h="89367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13790"/>
                  </a:ext>
                </a:extLst>
              </a:tr>
              <a:tr h="893671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483447"/>
                  </a:ext>
                </a:extLst>
              </a:tr>
            </a:tbl>
          </a:graphicData>
        </a:graphic>
      </p:graphicFrame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310092"/>
              </p:ext>
            </p:extLst>
          </p:nvPr>
        </p:nvGraphicFramePr>
        <p:xfrm>
          <a:off x="4746195" y="3514204"/>
          <a:ext cx="3918858" cy="268101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163958819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151494346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739644360"/>
                    </a:ext>
                  </a:extLst>
                </a:gridCol>
              </a:tblGrid>
              <a:tr h="89367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161752"/>
                  </a:ext>
                </a:extLst>
              </a:tr>
              <a:tr h="89367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13790"/>
                  </a:ext>
                </a:extLst>
              </a:tr>
              <a:tr h="89367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483447"/>
                  </a:ext>
                </a:extLst>
              </a:tr>
            </a:tbl>
          </a:graphicData>
        </a:graphic>
      </p:graphicFrame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170789"/>
              </p:ext>
            </p:extLst>
          </p:nvPr>
        </p:nvGraphicFramePr>
        <p:xfrm>
          <a:off x="4767389" y="3520883"/>
          <a:ext cx="3918858" cy="268101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163958819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151494346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739644360"/>
                    </a:ext>
                  </a:extLst>
                </a:gridCol>
              </a:tblGrid>
              <a:tr h="89367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161752"/>
                  </a:ext>
                </a:extLst>
              </a:tr>
              <a:tr h="89367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13790"/>
                  </a:ext>
                </a:extLst>
              </a:tr>
              <a:tr h="89367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483447"/>
                  </a:ext>
                </a:extLst>
              </a:tr>
            </a:tbl>
          </a:graphicData>
        </a:graphic>
      </p:graphicFrame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49328"/>
              </p:ext>
            </p:extLst>
          </p:nvPr>
        </p:nvGraphicFramePr>
        <p:xfrm>
          <a:off x="4788583" y="3534657"/>
          <a:ext cx="3918858" cy="268101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163958819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151494346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739644360"/>
                    </a:ext>
                  </a:extLst>
                </a:gridCol>
              </a:tblGrid>
              <a:tr h="89367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161752"/>
                  </a:ext>
                </a:extLst>
              </a:tr>
              <a:tr h="89367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13790"/>
                  </a:ext>
                </a:extLst>
              </a:tr>
              <a:tr h="893671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483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880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b="1" dirty="0"/>
              <a:t>Overview of distributed machine </a:t>
            </a:r>
            <a:r>
              <a:rPr lang="en-US" altLang="zh-CN" b="1" dirty="0" smtClean="0"/>
              <a:t>learning</a:t>
            </a:r>
            <a:endParaRPr lang="zh-CN" altLang="en-US" b="1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86407" y="1872922"/>
            <a:ext cx="10515600" cy="4351338"/>
          </a:xfrm>
        </p:spPr>
        <p:txBody>
          <a:bodyPr/>
          <a:lstStyle/>
          <a:p>
            <a:r>
              <a:rPr lang="en-US" altLang="zh-CN" sz="3600" b="1" dirty="0"/>
              <a:t>Why distributed machine learning</a:t>
            </a:r>
          </a:p>
          <a:p>
            <a:endParaRPr lang="en-US" altLang="zh-CN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800" dirty="0"/>
              <a:t>More </a:t>
            </a:r>
            <a:r>
              <a:rPr lang="en-US" altLang="zh-CN" sz="2800" dirty="0" smtClean="0"/>
              <a:t>data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8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800" dirty="0"/>
              <a:t>More complex </a:t>
            </a:r>
            <a:r>
              <a:rPr lang="en-US" altLang="zh-CN" sz="2800" dirty="0" smtClean="0"/>
              <a:t>model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8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800" dirty="0"/>
              <a:t>Speed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89264"/>
            <a:ext cx="5754641" cy="27713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722" y="5144775"/>
            <a:ext cx="6933278" cy="163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0" y="1601401"/>
            <a:ext cx="12049200" cy="497063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692150" y="365125"/>
            <a:ext cx="10807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 smtClean="0"/>
              <a:t>Summary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079500" y="2650674"/>
            <a:ext cx="660400" cy="18034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908800" y="4356100"/>
            <a:ext cx="1473200" cy="635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908800" y="5054600"/>
            <a:ext cx="1473200" cy="6096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6908800" y="5791954"/>
            <a:ext cx="1473200" cy="4044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10574540" y="2616993"/>
            <a:ext cx="1473200" cy="635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10574540" y="3265883"/>
            <a:ext cx="1473200" cy="54530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10574540" y="3825080"/>
            <a:ext cx="1473200" cy="54530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3074348" y="1419885"/>
            <a:ext cx="5414559" cy="51667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8970684" y="5168900"/>
            <a:ext cx="3130510" cy="1308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Something not covered: Boost</a:t>
            </a:r>
          </a:p>
          <a:p>
            <a:pPr algn="ctr"/>
            <a:r>
              <a:rPr lang="en-US" altLang="zh-CN" dirty="0" smtClean="0"/>
              <a:t>MCMC </a:t>
            </a:r>
          </a:p>
          <a:p>
            <a:pPr algn="ctr"/>
            <a:r>
              <a:rPr lang="en-US" altLang="zh-CN" dirty="0" smtClean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679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67753" y="2712541"/>
            <a:ext cx="5426122" cy="1325563"/>
          </a:xfrm>
        </p:spPr>
        <p:txBody>
          <a:bodyPr>
            <a:normAutofit/>
          </a:bodyPr>
          <a:lstStyle/>
          <a:p>
            <a:r>
              <a:rPr lang="en-US" altLang="zh-CN" sz="8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zh-CN" altLang="en-US" sz="8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66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Overview of distributed machine </a:t>
            </a:r>
            <a:r>
              <a:rPr lang="en-US" altLang="zh-CN" b="1" dirty="0" smtClean="0"/>
              <a:t>learning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1506970"/>
            <a:ext cx="10515600" cy="4351338"/>
          </a:xfrm>
        </p:spPr>
        <p:txBody>
          <a:bodyPr/>
          <a:lstStyle/>
          <a:p>
            <a:r>
              <a:rPr lang="en-US" altLang="zh-CN" sz="3600" b="1" dirty="0"/>
              <a:t>How distributed machine learning</a:t>
            </a:r>
          </a:p>
          <a:p>
            <a:pPr lvl="1"/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2468"/>
            <a:ext cx="12049200" cy="497063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6252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Overview of distributed machine </a:t>
            </a:r>
            <a:r>
              <a:rPr lang="en-US" altLang="zh-CN" b="1" dirty="0" smtClean="0"/>
              <a:t>learning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6968" y="1436378"/>
            <a:ext cx="10515600" cy="4351338"/>
          </a:xfrm>
        </p:spPr>
        <p:txBody>
          <a:bodyPr/>
          <a:lstStyle/>
          <a:p>
            <a:r>
              <a:rPr lang="en-US" altLang="zh-CN" sz="3600" b="1" dirty="0" smtClean="0"/>
              <a:t>Some </a:t>
            </a:r>
            <a:r>
              <a:rPr lang="en-US" altLang="zh-CN" sz="3600" b="1" dirty="0"/>
              <a:t>potential </a:t>
            </a:r>
            <a:r>
              <a:rPr lang="en-US" altLang="zh-CN" sz="3600" b="1" dirty="0" smtClean="0"/>
              <a:t>problem </a:t>
            </a:r>
          </a:p>
          <a:p>
            <a:endParaRPr lang="en-US" altLang="zh-CN" sz="3600" b="1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800" dirty="0" smtClean="0"/>
              <a:t>Convergence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8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800" dirty="0" smtClean="0"/>
              <a:t>Communication cost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8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800" dirty="0" smtClean="0"/>
              <a:t>Data and parameter distributed</a:t>
            </a:r>
            <a:endParaRPr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978" y="2797773"/>
            <a:ext cx="6171429" cy="36285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626" y="2788249"/>
            <a:ext cx="5542857" cy="3638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5683" y="2207296"/>
            <a:ext cx="5038095" cy="4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19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077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b="1" dirty="0"/>
              <a:t>Implementation of </a:t>
            </a:r>
            <a:r>
              <a:rPr lang="en-US" altLang="zh-CN" b="1" dirty="0" smtClean="0"/>
              <a:t>DML</a:t>
            </a:r>
            <a:endParaRPr lang="en-US" altLang="zh-CN" sz="2400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5953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SGD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Synchronous SGD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Cyclic asynchronous SGD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Lock-free asynchronous SGD(</a:t>
            </a:r>
            <a:r>
              <a:rPr lang="en-US" altLang="zh-CN" dirty="0" err="1" smtClean="0"/>
              <a:t>hogwild</a:t>
            </a:r>
            <a:r>
              <a:rPr lang="en-US" altLang="zh-CN" dirty="0" smtClean="0"/>
              <a:t>!)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Downpour SGD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Stale Synchronous </a:t>
            </a:r>
            <a:r>
              <a:rPr lang="en-US" altLang="zh-CN" dirty="0"/>
              <a:t>Parallel Parameter </a:t>
            </a:r>
            <a:r>
              <a:rPr lang="en-US" altLang="zh-CN" dirty="0" smtClean="0"/>
              <a:t>Server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Elastic averaging SGD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Others </a:t>
            </a:r>
          </a:p>
          <a:p>
            <a:pPr marL="514350" indent="-514350">
              <a:buFont typeface="+mj-lt"/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890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4029" y="46402"/>
            <a:ext cx="10515600" cy="1325563"/>
          </a:xfrm>
        </p:spPr>
        <p:txBody>
          <a:bodyPr/>
          <a:lstStyle/>
          <a:p>
            <a:pPr algn="ctr"/>
            <a:r>
              <a:rPr lang="en-US" altLang="zh-CN" b="1" dirty="0" smtClean="0"/>
              <a:t>SGD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28019" y="1564843"/>
            <a:ext cx="5257800" cy="4351338"/>
          </a:xfrm>
        </p:spPr>
        <p:txBody>
          <a:bodyPr/>
          <a:lstStyle/>
          <a:p>
            <a:r>
              <a:rPr lang="en-US" altLang="zh-CN" dirty="0" smtClean="0"/>
              <a:t>Advantage(compare to GD)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en-US" altLang="zh-CN" dirty="0" smtClean="0"/>
              <a:t>Disadvantage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Consider </a:t>
            </a:r>
            <a:r>
              <a:rPr lang="en-US" altLang="zh-CN" dirty="0" err="1" smtClean="0"/>
              <a:t>minibatchSGD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r="24411"/>
          <a:stretch/>
        </p:blipFill>
        <p:spPr>
          <a:xfrm>
            <a:off x="166481" y="1316120"/>
            <a:ext cx="6234319" cy="15904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311310" y="6141681"/>
                <a:ext cx="3559885" cy="6846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Convex , smooth :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1/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rad>
                      </m:e>
                    </m:d>
                  </m:oMath>
                </a14:m>
                <a:endParaRPr lang="en-US" altLang="zh-CN" dirty="0" smtClean="0"/>
              </a:p>
              <a:p>
                <a:r>
                  <a:rPr lang="en-US" altLang="zh-CN" dirty="0" smtClean="0"/>
                  <a:t>Strongly convex , smooth :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310" y="6141681"/>
                <a:ext cx="3559885" cy="684675"/>
              </a:xfrm>
              <a:prstGeom prst="rect">
                <a:avLst/>
              </a:prstGeom>
              <a:blipFill>
                <a:blip r:embed="rId4"/>
                <a:stretch>
                  <a:fillRect l="-1370" t="-885" b="-123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5"/>
              <p:cNvSpPr txBox="1"/>
              <p:nvPr/>
            </p:nvSpPr>
            <p:spPr>
              <a:xfrm>
                <a:off x="417009" y="3008196"/>
                <a:ext cx="5348488" cy="3475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/>
                  <a:t>—————————————————————</a:t>
                </a:r>
              </a:p>
              <a:p>
                <a:r>
                  <a:rPr lang="en-US" altLang="zh-CN" dirty="0" smtClean="0"/>
                  <a:t>Algorithm2  </a:t>
                </a:r>
                <a:r>
                  <a:rPr lang="en-US" altLang="zh-CN" b="1" dirty="0" err="1" smtClean="0"/>
                  <a:t>minibatchSGD</a:t>
                </a:r>
                <a:r>
                  <a:rPr lang="en-US" altLang="zh-CN" b="1" dirty="0" smtClean="0"/>
                  <a:t>(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</m:sSup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b="1" i="1" smtClean="0">
                        <a:latin typeface="Cambria Math" panose="02040503050406030204" pitchFamily="18" charset="0"/>
                      </a:rPr>
                      <m:t>η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1" i="1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CN" b="1" dirty="0" smtClean="0"/>
                  <a:t>)</a:t>
                </a:r>
              </a:p>
              <a:p>
                <a:r>
                  <a:rPr lang="en-US" altLang="zh-CN" dirty="0" smtClean="0"/>
                  <a:t>—————————————————————</a:t>
                </a:r>
                <a:endParaRPr lang="en-US" dirty="0" smtClean="0"/>
              </a:p>
              <a:p>
                <a:r>
                  <a:rPr lang="en-US" b="1" dirty="0" smtClean="0"/>
                  <a:t>Iterate</a:t>
                </a:r>
                <a:r>
                  <a:rPr lang="en-US" dirty="0" smtClean="0"/>
                  <a:t>: for t=1 to T do</a:t>
                </a:r>
              </a:p>
              <a:p>
                <a:r>
                  <a:rPr lang="en-US" dirty="0" smtClean="0"/>
                  <a:t>     </a:t>
                </a:r>
                <a:r>
                  <a:rPr lang="en-US" b="1" dirty="0" smtClean="0"/>
                  <a:t>Iterate</a:t>
                </a:r>
                <a:r>
                  <a:rPr lang="en-US" dirty="0" smtClean="0"/>
                  <a:t>: for </a:t>
                </a:r>
                <a:r>
                  <a:rPr lang="en-US" dirty="0"/>
                  <a:t>k</a:t>
                </a:r>
                <a:r>
                  <a:rPr lang="en-US" dirty="0" smtClean="0"/>
                  <a:t>=1,2,…,m do</a:t>
                </a:r>
              </a:p>
              <a:p>
                <a:r>
                  <a:rPr lang="en-US" dirty="0" smtClean="0"/>
                  <a:t>          Randomly pick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∈{1,…,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 smtClean="0"/>
                  <a:t> and calculate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tk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𝛻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b="1" dirty="0" smtClean="0"/>
                  <a:t>     end</a:t>
                </a:r>
              </a:p>
              <a:p>
                <a:r>
                  <a:rPr lang="en-US" b="1" dirty="0"/>
                  <a:t> </a:t>
                </a:r>
                <a:r>
                  <a:rPr lang="en-US" b="1" dirty="0" smtClean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𝜂</m:t>
                    </m:r>
                    <m:nary>
                      <m:naryPr>
                        <m:chr m:val="∑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>
                                <a:latin typeface="Cambria Math" panose="02040503050406030204" pitchFamily="18" charset="0"/>
                              </a:rPr>
                              <m:t>tk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dirty="0" smtClean="0"/>
              </a:p>
              <a:p>
                <a:r>
                  <a:rPr lang="en-US" altLang="zh-CN" b="1" dirty="0" smtClean="0"/>
                  <a:t>end</a:t>
                </a:r>
              </a:p>
              <a:p>
                <a:r>
                  <a:rPr lang="en-US" altLang="zh-CN" b="1" dirty="0"/>
                  <a:t>—————————————————————</a:t>
                </a:r>
              </a:p>
              <a:p>
                <a:endParaRPr lang="en-US" b="1" dirty="0" smtClean="0"/>
              </a:p>
            </p:txBody>
          </p:sp>
        </mc:Choice>
        <mc:Fallback xmlns="">
          <p:sp>
            <p:nvSpPr>
              <p:cNvPr id="7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09" y="3008196"/>
                <a:ext cx="5348488" cy="3475823"/>
              </a:xfrm>
              <a:prstGeom prst="rect">
                <a:avLst/>
              </a:prstGeom>
              <a:blipFill>
                <a:blip r:embed="rId5"/>
                <a:stretch>
                  <a:fillRect l="-911" t="-8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圆角矩形 4"/>
          <p:cNvSpPr/>
          <p:nvPr/>
        </p:nvSpPr>
        <p:spPr>
          <a:xfrm>
            <a:off x="537029" y="4223657"/>
            <a:ext cx="5384800" cy="10885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674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67205"/>
            <a:ext cx="10515600" cy="1325563"/>
          </a:xfrm>
        </p:spPr>
        <p:txBody>
          <a:bodyPr/>
          <a:lstStyle/>
          <a:p>
            <a:pPr algn="ctr"/>
            <a:r>
              <a:rPr lang="en-US" altLang="zh-CN" b="1" dirty="0"/>
              <a:t>Synchronous</a:t>
            </a:r>
            <a:r>
              <a:rPr lang="en-US" altLang="zh-CN" dirty="0"/>
              <a:t> </a:t>
            </a:r>
            <a:r>
              <a:rPr lang="en-US" altLang="zh-CN" b="1" dirty="0"/>
              <a:t>SGD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r="37034"/>
          <a:stretch/>
        </p:blipFill>
        <p:spPr>
          <a:xfrm>
            <a:off x="233689" y="2803821"/>
            <a:ext cx="5361123" cy="14666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62969"/>
            <a:ext cx="6342857" cy="15714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1013345"/>
            <a:ext cx="2676190" cy="179047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84848" y="5107449"/>
            <a:ext cx="4568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Consider :</a:t>
            </a:r>
          </a:p>
          <a:p>
            <a:r>
              <a:rPr lang="en-US" altLang="zh-CN" sz="3200" dirty="0" smtClean="0"/>
              <a:t>	If a worker failed</a:t>
            </a:r>
          </a:p>
          <a:p>
            <a:endParaRPr lang="zh-CN" altLang="en-US" sz="32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2857" y="1141468"/>
            <a:ext cx="5219048" cy="3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78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4688</TotalTime>
  <Words>3181</Words>
  <Application>Microsoft Office PowerPoint</Application>
  <PresentationFormat>Widescreen</PresentationFormat>
  <Paragraphs>373</Paragraphs>
  <Slides>41</Slides>
  <Notes>19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等线</vt:lpstr>
      <vt:lpstr>等线 Light</vt:lpstr>
      <vt:lpstr>Arial</vt:lpstr>
      <vt:lpstr>Cambria Math</vt:lpstr>
      <vt:lpstr>Times New Roman</vt:lpstr>
      <vt:lpstr>Wingdings</vt:lpstr>
      <vt:lpstr>Office 主题​​</vt:lpstr>
      <vt:lpstr>Distributed Machine Learning</vt:lpstr>
      <vt:lpstr>Outline</vt:lpstr>
      <vt:lpstr>Overview of distributed machine learning</vt:lpstr>
      <vt:lpstr>Overview of distributed machine learning</vt:lpstr>
      <vt:lpstr>Overview of distributed machine learning</vt:lpstr>
      <vt:lpstr>Overview of distributed machine learning</vt:lpstr>
      <vt:lpstr>Implementation of DML</vt:lpstr>
      <vt:lpstr>SGD</vt:lpstr>
      <vt:lpstr>Synchronous SGD</vt:lpstr>
      <vt:lpstr>Cyclic asynchronous SGD</vt:lpstr>
      <vt:lpstr>Lock-free asynchronous SGD(hogwild!)</vt:lpstr>
      <vt:lpstr>PowerPoint Presentation</vt:lpstr>
      <vt:lpstr>Downpour SGD</vt:lpstr>
      <vt:lpstr>PowerPoint Presentation</vt:lpstr>
      <vt:lpstr>Stale Synchronous Parallel Parameter Server</vt:lpstr>
      <vt:lpstr>Elastic averaging SGD </vt:lpstr>
      <vt:lpstr>PowerPoint Presentation</vt:lpstr>
      <vt:lpstr>PowerPoint Presentation</vt:lpstr>
      <vt:lpstr>PowerPoint Presentation</vt:lpstr>
      <vt:lpstr>Others(ADMM)</vt:lpstr>
      <vt:lpstr>Others(ADMM decentralize)</vt:lpstr>
      <vt:lpstr>Others（SVRG）</vt:lpstr>
      <vt:lpstr>PowerPoint Presentation</vt:lpstr>
      <vt:lpstr>Some definition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Tradeoff between computation and communication</vt:lpstr>
      <vt:lpstr>Tradeoff between computation and communication</vt:lpstr>
      <vt:lpstr>PowerPoint Presentation</vt:lpstr>
      <vt:lpstr>Tradeoff between computation and communication</vt:lpstr>
      <vt:lpstr>Model and data parallel</vt:lpstr>
      <vt:lpstr>Data parallel</vt:lpstr>
      <vt:lpstr>model parallel</vt:lpstr>
      <vt:lpstr>Block-Greedy Coordinate Descent</vt:lpstr>
      <vt:lpstr>Model parallel lasso</vt:lpstr>
      <vt:lpstr>PowerPoint Presentation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Distributed Machine Learning</dc:title>
  <dc:creator>wang wang</dc:creator>
  <cp:lastModifiedBy>Yue Wang (MSR Student-Person Consulting)</cp:lastModifiedBy>
  <cp:revision>267</cp:revision>
  <dcterms:created xsi:type="dcterms:W3CDTF">2016-07-23T13:39:16Z</dcterms:created>
  <dcterms:modified xsi:type="dcterms:W3CDTF">2016-09-18T10:21:34Z</dcterms:modified>
</cp:coreProperties>
</file>